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7" r:id="rId6"/>
    <p:sldId id="268" r:id="rId7"/>
    <p:sldId id="260" r:id="rId8"/>
    <p:sldId id="261" r:id="rId9"/>
    <p:sldId id="262" r:id="rId10"/>
    <p:sldId id="273" r:id="rId11"/>
    <p:sldId id="271" r:id="rId12"/>
    <p:sldId id="272" r:id="rId13"/>
    <p:sldId id="263" r:id="rId14"/>
    <p:sldId id="265"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F1FB1FE5-553F-1DDF-57A4-23F517200F4B}" v="416" dt="2025-04-11T09:27:19.557"/>
    <p1510:client id="{81CB02C8-35B0-6CD4-6A0C-65D380CC6D7B}" v="26" dt="2025-04-11T08:32:50.403"/>
    <p1510:client id="{65C495B3-AF01-5056-1C51-4D457F7D42C6}" v="870" dt="2025-04-10T11:09:26.387"/>
    <p1510:client id="{753CEFEC-7082-67BF-F0FF-EDA956930DE4}" v="18" dt="2025-04-11T11:42:16.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379" autoAdjust="0"/>
  </p:normalViewPr>
  <p:slideViewPr>
    <p:cSldViewPr snapToGrid="0">
      <p:cViewPr varScale="1">
        <p:scale>
          <a:sx n="65" d="100"/>
          <a:sy n="65" d="100"/>
        </p:scale>
        <p:origin x="23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2025. 04. 14.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r>
              <a:rPr lang="en-US" b="0" i="0" dirty="0"/>
              <a:t>Our website has been designed with a fully responsive layout, ensuring an optimal and seamless user experience across all devices. The design automatically adapts to various screen sizes and resolutions, whether it’s an Asus </a:t>
            </a:r>
            <a:r>
              <a:rPr lang="en-US" b="0" i="0" dirty="0" err="1"/>
              <a:t>Zenbook</a:t>
            </a:r>
            <a:r>
              <a:rPr lang="en-US" b="0" i="0" dirty="0"/>
              <a:t> Fold, an iPhone 14 Pro Max, or a traditional 1920 × 1080 pixel HD monitor.</a:t>
            </a:r>
          </a:p>
          <a:p>
            <a:r>
              <a:rPr lang="en-US" dirty="0"/>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dirty="0"/>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dirty="0"/>
              <a:t>This responsiveness is a crucial part of the design philosophy behind our project, as we aim to make our site accessible and user-friendly for everyone, whether they access it on a desktop, a foldable laptop, or a smartphone.</a:t>
            </a: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11</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mn-lt"/>
            </a:endParaRPr>
          </a:p>
          <a:p>
            <a:r>
              <a:rPr lang="en-US" b="1" dirty="0" err="1">
                <a:ea typeface="Calibri"/>
                <a:cs typeface="+mn-lt"/>
              </a:rPr>
              <a:t>Benedek</a:t>
            </a:r>
            <a:br>
              <a:rPr lang="en-US" dirty="0">
                <a:ea typeface="Calibri"/>
                <a:cs typeface="+mn-lt"/>
              </a:rPr>
            </a:br>
            <a:r>
              <a:rPr lang="en-US" dirty="0"/>
              <a:t>"On this slide, we would like to present the testing processes we carried out during the project.</a:t>
            </a:r>
            <a:br>
              <a:rPr lang="en-US" dirty="0">
                <a:cs typeface="+mn-lt"/>
              </a:rPr>
            </a:br>
            <a:r>
              <a:rPr lang="en-US" dirty="0"/>
              <a:t> Throughout the development, we continuously performed manual tests, broken down into various functionalities.</a:t>
            </a:r>
            <a:br>
              <a:rPr lang="en-US" dirty="0">
                <a:cs typeface="+mn-lt"/>
              </a:rPr>
            </a:br>
            <a:r>
              <a:rPr lang="en-US" dirty="0"/>
              <a:t> As seen in the image, we created a detailed test case table, which includes a description of each issue, its resolution status, and the root cause of the error.</a:t>
            </a:r>
            <a:br>
              <a:rPr lang="en-US" dirty="0">
                <a:cs typeface="+mn-lt"/>
              </a:rPr>
            </a:br>
            <a:r>
              <a:rPr lang="en-US" dirty="0"/>
              <a:t> The main goal of testing was to identify system bugs early and ensure a user-friendly experience."</a:t>
            </a:r>
            <a:endParaRPr lang="en-US" dirty="0">
              <a:ea typeface="Calibri"/>
              <a:cs typeface="Calibri"/>
            </a:endParaRPr>
          </a:p>
          <a:p>
            <a:endParaRPr lang="en-US" dirty="0">
              <a:ea typeface="Calibri"/>
              <a:cs typeface="Calibri"/>
            </a:endParaRPr>
          </a:p>
          <a:p>
            <a:r>
              <a:rPr lang="en-US" b="1" dirty="0" err="1">
                <a:ea typeface="Calibri"/>
                <a:cs typeface="Calibri"/>
              </a:rPr>
              <a:t>András</a:t>
            </a:r>
            <a:endParaRPr lang="en-US" b="1" dirty="0"/>
          </a:p>
          <a:p>
            <a:r>
              <a:rPr lang="en-US" dirty="0"/>
              <a:t>"The table above contains specific test cases.</a:t>
            </a:r>
            <a:br>
              <a:rPr lang="en-US" dirty="0">
                <a:cs typeface="+mn-lt"/>
              </a:rPr>
            </a:br>
            <a:r>
              <a:rPr lang="en-US" dirty="0"/>
              <a:t> For example, in one case, the backend failed to start on the correct port, preventing the website from loading.</a:t>
            </a:r>
            <a:br>
              <a:rPr lang="en-US" dirty="0">
                <a:cs typeface="+mn-lt"/>
              </a:rPr>
            </a:br>
            <a:r>
              <a:rPr lang="en-US" dirty="0"/>
              <a:t> In several cases, we encountered 'internal server error' messages, usually caused by incorrect routes or server misconfigurations.</a:t>
            </a:r>
            <a:br>
              <a:rPr lang="en-US" dirty="0">
                <a:cs typeface="+mn-lt"/>
              </a:rPr>
            </a:br>
            <a:r>
              <a:rPr lang="en-US" dirty="0"/>
              <a:t> We fixed these issues and retested the system.</a:t>
            </a:r>
            <a:br>
              <a:rPr lang="en-US" dirty="0">
                <a:cs typeface="+mn-lt"/>
              </a:rPr>
            </a:br>
            <a:r>
              <a:rPr lang="en-US" dirty="0"/>
              <a:t> It was also crucial to ensure seamless communication between the backend and frontend – such as proper image display and correct navigation behavior."</a:t>
            </a:r>
            <a:endParaRPr lang="en-US" dirty="0">
              <a:ea typeface="Calibri"/>
              <a:cs typeface="Calibri"/>
            </a:endParaRPr>
          </a:p>
          <a:p>
            <a:endParaRPr lang="en-US" dirty="0">
              <a:ea typeface="Calibri"/>
              <a:cs typeface="Calibri"/>
            </a:endParaRPr>
          </a:p>
          <a:p>
            <a:r>
              <a:rPr lang="en-US" b="1" dirty="0">
                <a:ea typeface="Calibri"/>
                <a:cs typeface="Calibri"/>
              </a:rPr>
              <a:t>Gergő</a:t>
            </a:r>
          </a:p>
          <a:p>
            <a:r>
              <a:rPr lang="en-US" dirty="0"/>
              <a:t>"In addition to the table, we included three detailed written test cases.</a:t>
            </a:r>
            <a:br>
              <a:rPr lang="en-US" dirty="0">
                <a:cs typeface="+mn-lt"/>
              </a:rPr>
            </a:br>
            <a:r>
              <a:rPr lang="en-US" dirty="0"/>
              <a:t> The first example involves a user entering incorrect data during registration. In such cases, the system must provide appropriate feedback and prevent further progress with invalid inputs.</a:t>
            </a:r>
            <a:br>
              <a:rPr lang="en-US" dirty="0">
                <a:cs typeface="+mn-lt"/>
              </a:rPr>
            </a:br>
            <a:r>
              <a:rPr lang="en-US" dirty="0"/>
              <a:t> The second example demonstrates the confirmation email sent after a purchase – here we tested whether the system correctly sends the invoice and order details.</a:t>
            </a:r>
            <a:br>
              <a:rPr lang="en-US" dirty="0">
                <a:cs typeface="+mn-lt"/>
              </a:rPr>
            </a:br>
            <a:r>
              <a:rPr lang="en-US" dirty="0"/>
              <a:t> This type of testing helped us prepare for real-world use cases.</a:t>
            </a:r>
            <a:br>
              <a:rPr lang="en-US" dirty="0">
                <a:cs typeface="+mn-lt"/>
              </a:rPr>
            </a:br>
            <a:r>
              <a:rPr lang="en-US" dirty="0"/>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Bendek</a:t>
            </a:r>
            <a:r>
              <a:rPr lang="en-US" dirty="0">
                <a:ea typeface="Calibri"/>
                <a:cs typeface="Calibri"/>
              </a:rPr>
              <a:t> Gergő)</a:t>
            </a:r>
          </a:p>
          <a:p>
            <a:r>
              <a:rPr lang="en-US" b="1" dirty="0" err="1"/>
              <a:t>Benedek</a:t>
            </a:r>
            <a:r>
              <a:rPr lang="en-US" b="1" dirty="0"/>
              <a:t>:</a:t>
            </a:r>
            <a:br>
              <a:rPr lang="en-US" b="1" dirty="0">
                <a:cs typeface="+mn-lt"/>
              </a:rPr>
            </a:br>
            <a:r>
              <a:rPr lang="en-US" b="0" dirty="0"/>
              <a:t> Let’s talk about our future plans for the project. </a:t>
            </a:r>
          </a:p>
          <a:p>
            <a:r>
              <a:rPr lang="en-US" b="0" dirty="0"/>
              <a:t> As you can see on the slide, we have a few key goals to enhance the application.</a:t>
            </a:r>
          </a:p>
          <a:p>
            <a:endParaRPr lang="en-US" b="1" dirty="0">
              <a:ea typeface="Calibri"/>
              <a:cs typeface="Calibri"/>
            </a:endParaRPr>
          </a:p>
          <a:p>
            <a:r>
              <a:rPr lang="en-US" b="1" dirty="0">
                <a:ea typeface="Calibri"/>
                <a:cs typeface="Calibri"/>
              </a:rPr>
              <a:t>Gergő:</a:t>
            </a:r>
            <a:endParaRPr lang="en-US" b="1" dirty="0"/>
          </a:p>
          <a:p>
            <a:r>
              <a:rPr lang="en-US" b="0" dirty="0"/>
              <a:t> First, we aim to implement individual user profiles, allowing each user to have a personalized experience with their own settings and data.</a:t>
            </a:r>
            <a:br>
              <a:rPr lang="en-US" b="0" dirty="0">
                <a:cs typeface="+mn-lt"/>
              </a:rPr>
            </a:br>
            <a:r>
              <a:rPr lang="en-US" b="0" dirty="0"/>
              <a:t> Next, we plan to develop a more detailed admin interface. </a:t>
            </a:r>
            <a:endParaRPr lang="en-US" b="0" dirty="0">
              <a:ea typeface="Calibri"/>
              <a:cs typeface="Calibri"/>
            </a:endParaRPr>
          </a:p>
          <a:p>
            <a:r>
              <a:rPr lang="en-US" b="0" dirty="0"/>
              <a:t> This will give administrators better tools to manage the platform, such as moderating content, viewing user activity, and handling system settings more efficiently.</a:t>
            </a:r>
            <a:endParaRPr lang="en-US" b="0" dirty="0">
              <a:ea typeface="Calibri"/>
              <a:cs typeface="Calibri"/>
            </a:endParaRPr>
          </a:p>
          <a:p>
            <a:endParaRPr lang="en-US" b="1" dirty="0"/>
          </a:p>
          <a:p>
            <a:r>
              <a:rPr lang="en-US" b="1" dirty="0" err="1"/>
              <a:t>Benedek</a:t>
            </a:r>
            <a:r>
              <a:rPr lang="en-US" b="1" dirty="0"/>
              <a:t>:</a:t>
            </a:r>
            <a:r>
              <a:rPr lang="en-US" dirty="0"/>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dirty="0">
              <a:ea typeface="Calibri" panose="020F0502020204030204"/>
              <a:cs typeface="Calibri" panose="020F0502020204030204"/>
            </a:endParaRPr>
          </a:p>
          <a:p>
            <a:r>
              <a:rPr lang="en-US" dirty="0"/>
              <a:t> Building on that, we’re also planning to enhance the administrative side of things. </a:t>
            </a:r>
            <a:endParaRPr lang="en-US" dirty="0">
              <a:ea typeface="Calibri" panose="020F0502020204030204"/>
              <a:cs typeface="Calibri" panose="020F0502020204030204"/>
            </a:endParaRPr>
          </a:p>
          <a:p>
            <a:pPr marL="171450" indent="-171450">
              <a:buFont typeface="Arial"/>
              <a:buChar char="•"/>
            </a:pPr>
            <a:endParaRPr lang="en-US" dirty="0"/>
          </a:p>
          <a:p>
            <a:pPr marL="171450" indent="-171450">
              <a:buFont typeface="Arial"/>
              <a:buChar char="•"/>
            </a:pPr>
            <a:endParaRPr lang="en-US" dirty="0">
              <a:ea typeface="Calibri"/>
              <a:cs typeface="Calibri"/>
            </a:endParaRPr>
          </a:p>
          <a:p>
            <a:r>
              <a:rPr lang="en-US" b="1" dirty="0"/>
              <a:t>Gergő:</a:t>
            </a:r>
            <a:r>
              <a:rPr lang="en-US" dirty="0"/>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dirty="0">
              <a:ea typeface="Calibri"/>
              <a:cs typeface="Calibri"/>
            </a:endParaRPr>
          </a:p>
          <a:p>
            <a:r>
              <a:rPr lang="en-US" dirty="0"/>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r>
              <a:rPr lang="en-US" b="1" dirty="0" err="1"/>
              <a:t>Benedek</a:t>
            </a:r>
            <a:r>
              <a:rPr lang="en-US" b="1" dirty="0"/>
              <a:t>:</a:t>
            </a:r>
            <a:br>
              <a:rPr lang="en-US" b="1" dirty="0">
                <a:cs typeface="+mn-lt"/>
              </a:rPr>
            </a:br>
            <a:r>
              <a:rPr lang="en-US" b="1" dirty="0"/>
              <a:t> </a:t>
            </a:r>
            <a:r>
              <a:rPr lang="en-US" b="0" dirty="0"/>
              <a:t>Let’s wrap up with a summary of our presentation.</a:t>
            </a:r>
          </a:p>
          <a:p>
            <a:r>
              <a:rPr lang="en-US" b="0" dirty="0"/>
              <a:t> First, under “What was discussed,” we covered the core aspects of our “Scratch ‘n’ Spin” project. </a:t>
            </a:r>
          </a:p>
          <a:p>
            <a:r>
              <a:rPr lang="en-US" b="0" dirty="0"/>
              <a:t>We started with an overview of the online vinyl marketplace, explaining how it connects music lovers with rare metalcore </a:t>
            </a:r>
            <a:r>
              <a:rPr lang="en-US" b="0" dirty="0" err="1"/>
              <a:t>vinyls</a:t>
            </a:r>
            <a:r>
              <a:rPr lang="en-US" b="0" dirty="0"/>
              <a:t>. </a:t>
            </a:r>
          </a:p>
          <a:p>
            <a:r>
              <a:rPr lang="en-US" b="0" dirty="0"/>
              <a:t>We then detailed the frontend and backend modules: the backend uses MySQL, JavaScript, Postman, XAMPP, and Visual Studio Code, while the frontend is built with React, JavaScript, Visual Studio Code, Bootstrap, and CSS. </a:t>
            </a:r>
          </a:p>
          <a:p>
            <a:r>
              <a:rPr lang="en-US" b="0" dirty="0"/>
              <a:t>We also showcased functional tests to ensure reliability and shared our future development plans, which include adding user profiles, a detailed admin interface, a mobile app, and international scalability.</a:t>
            </a:r>
            <a:endParaRPr lang="en-US" b="0" dirty="0">
              <a:ea typeface="Calibri"/>
              <a:cs typeface="Calibri"/>
            </a:endParaRPr>
          </a:p>
          <a:p>
            <a:endParaRPr lang="en-US" b="0" dirty="0"/>
          </a:p>
          <a:p>
            <a:r>
              <a:rPr lang="en-US" b="1" dirty="0" err="1"/>
              <a:t>András</a:t>
            </a:r>
            <a:r>
              <a:rPr lang="en-US" b="1" dirty="0"/>
              <a:t>:</a:t>
            </a:r>
            <a:br>
              <a:rPr lang="en-US" b="1" dirty="0">
                <a:cs typeface="+mn-lt"/>
              </a:rPr>
            </a:br>
            <a:r>
              <a:rPr lang="en-US" b="0" dirty="0"/>
              <a:t> We also discussed why we chose this software stack, focusing on seamless frontend-backend integration, the importance of functional testing, and planning for future growth. </a:t>
            </a:r>
          </a:p>
          <a:p>
            <a:r>
              <a:rPr lang="en-US" b="0" dirty="0"/>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0" dirty="0" err="1"/>
              <a:t>vinyls</a:t>
            </a:r>
            <a:r>
              <a:rPr lang="en-US" b="0" dirty="0"/>
              <a:t>, About Page for learning about the platform, and Sign In/Sign Up pages for user access.</a:t>
            </a:r>
            <a:endParaRPr lang="en-US" b="0" dirty="0">
              <a:ea typeface="Calibri"/>
              <a:cs typeface="Calibri"/>
            </a:endParaRPr>
          </a:p>
          <a:p>
            <a:endParaRPr lang="en-US" b="1" dirty="0"/>
          </a:p>
          <a:p>
            <a:r>
              <a:rPr lang="en-US" b="1" dirty="0"/>
              <a:t>Gergő:</a:t>
            </a:r>
            <a:br>
              <a:rPr lang="en-US" b="1" dirty="0">
                <a:cs typeface="+mn-lt"/>
              </a:rPr>
            </a:br>
            <a:r>
              <a:rPr lang="en-US" b="1" dirty="0"/>
              <a:t> </a:t>
            </a:r>
            <a:r>
              <a:rPr lang="en-US" b="0" dirty="0"/>
              <a:t>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p>
          <a:p>
            <a:r>
              <a:rPr lang="en-US" b="0" dirty="0"/>
              <a:t>Lastly, we aim to improve the user experience by refining the interface, adding features like personalized recommendations, and ensuring the mobile app provides a seamless experience for users on the go. </a:t>
            </a:r>
            <a:endParaRPr lang="en-US" b="0" dirty="0">
              <a:ea typeface="Calibri"/>
              <a:cs typeface="Calibri"/>
            </a:endParaRPr>
          </a:p>
          <a:p>
            <a:r>
              <a:rPr lang="en-US" b="0" dirty="0"/>
              <a:t>These steps will help us grow “Scratch ‘n’ Spin” into a leading platform for vinyl enthusiasts.</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a:t>
            </a:r>
            <a:r>
              <a:rPr lang="en-US" b="1" dirty="0" err="1">
                <a:ea typeface="Calibri"/>
                <a:cs typeface="Calibri"/>
              </a:rPr>
              <a:t>András</a:t>
            </a:r>
            <a:r>
              <a:rPr lang="en-US" b="1" dirty="0">
                <a:ea typeface="Calibri"/>
                <a:cs typeface="Calibri"/>
              </a:rPr>
              <a:t> </a:t>
            </a:r>
            <a:r>
              <a:rPr lang="en-US" b="1" dirty="0" err="1">
                <a:ea typeface="Calibri"/>
                <a:cs typeface="Calibri"/>
              </a:rPr>
              <a:t>és</a:t>
            </a:r>
            <a:r>
              <a:rPr lang="en-US" b="1" dirty="0">
                <a:ea typeface="Calibri"/>
                <a:cs typeface="Calibri"/>
              </a:rPr>
              <a:t> </a:t>
            </a:r>
            <a:r>
              <a:rPr lang="en-US" b="1" dirty="0" err="1">
                <a:ea typeface="Calibri"/>
                <a:cs typeface="Calibri"/>
              </a:rPr>
              <a:t>Bendek</a:t>
            </a:r>
            <a:r>
              <a:rPr lang="en-US" b="1" dirty="0">
                <a:ea typeface="Calibri"/>
                <a:cs typeface="Calibri"/>
              </a:rPr>
              <a:t>)</a:t>
            </a:r>
          </a:p>
          <a:p>
            <a:r>
              <a:rPr lang="en-US" b="1" dirty="0" err="1">
                <a:cs typeface="+mn-lt"/>
              </a:rPr>
              <a:t>András</a:t>
            </a:r>
            <a:br>
              <a:rPr lang="en-US" b="1" dirty="0">
                <a:cs typeface="+mn-lt"/>
              </a:rPr>
            </a:br>
            <a:r>
              <a:rPr lang="en-US" b="0" dirty="0"/>
              <a:t> </a:t>
            </a:r>
            <a:r>
              <a:rPr lang="en-US" b="0" dirty="0" err="1"/>
              <a:t>Kezdjük</a:t>
            </a:r>
            <a:r>
              <a:rPr lang="en-US" b="0" dirty="0"/>
              <a:t> a </a:t>
            </a:r>
            <a:r>
              <a:rPr lang="en-US" b="0" dirty="0" err="1"/>
              <a:t>backenddel</a:t>
            </a:r>
            <a:r>
              <a:rPr lang="en-US" b="0" dirty="0"/>
              <a:t>, </a:t>
            </a:r>
            <a:r>
              <a:rPr lang="en-US" b="0" dirty="0" err="1"/>
              <a:t>amit</a:t>
            </a:r>
            <a:r>
              <a:rPr lang="en-US" b="0" dirty="0"/>
              <a:t> a </a:t>
            </a:r>
            <a:r>
              <a:rPr lang="en-US" b="0" dirty="0" err="1"/>
              <a:t>dia</a:t>
            </a:r>
            <a:r>
              <a:rPr lang="en-US" b="0" dirty="0"/>
              <a:t> </a:t>
            </a:r>
            <a:r>
              <a:rPr lang="en-US" b="0" dirty="0" err="1"/>
              <a:t>bal</a:t>
            </a:r>
            <a:r>
              <a:rPr lang="en-US" b="0" dirty="0"/>
              <a:t> </a:t>
            </a:r>
            <a:r>
              <a:rPr lang="en-US" b="0" dirty="0" err="1"/>
              <a:t>oldalán</a:t>
            </a:r>
            <a:r>
              <a:rPr lang="en-US" b="0" dirty="0"/>
              <a:t> </a:t>
            </a:r>
            <a:r>
              <a:rPr lang="en-US" b="0" dirty="0" err="1"/>
              <a:t>láthattok</a:t>
            </a:r>
            <a:r>
              <a:rPr lang="en-US" b="0" dirty="0"/>
              <a:t>. </a:t>
            </a:r>
          </a:p>
          <a:p>
            <a:r>
              <a:rPr lang="en-US" b="0" dirty="0"/>
              <a:t>A </a:t>
            </a:r>
            <a:r>
              <a:rPr lang="en-US" b="0" dirty="0" err="1"/>
              <a:t>backendünk</a:t>
            </a:r>
            <a:r>
              <a:rPr lang="en-US" b="0" dirty="0"/>
              <a:t> </a:t>
            </a:r>
            <a:r>
              <a:rPr lang="en-US" b="0" dirty="0" err="1"/>
              <a:t>alapja</a:t>
            </a:r>
            <a:r>
              <a:rPr lang="en-US" b="0" dirty="0"/>
              <a:t> a MySQL, </a:t>
            </a:r>
            <a:r>
              <a:rPr lang="en-US" b="0" dirty="0" err="1"/>
              <a:t>amit</a:t>
            </a:r>
            <a:r>
              <a:rPr lang="en-US" b="0" dirty="0"/>
              <a:t> </a:t>
            </a:r>
            <a:r>
              <a:rPr lang="en-US" b="0" dirty="0" err="1"/>
              <a:t>az</a:t>
            </a:r>
            <a:r>
              <a:rPr lang="en-US" b="0" dirty="0"/>
              <a:t> </a:t>
            </a:r>
            <a:r>
              <a:rPr lang="en-US" b="0" dirty="0" err="1"/>
              <a:t>adatbázis</a:t>
            </a:r>
            <a:r>
              <a:rPr lang="en-US" b="0" dirty="0"/>
              <a:t> </a:t>
            </a:r>
            <a:r>
              <a:rPr lang="en-US" b="0" dirty="0" err="1"/>
              <a:t>kezelésére</a:t>
            </a:r>
            <a:r>
              <a:rPr lang="en-US" b="0" dirty="0"/>
              <a:t> </a:t>
            </a:r>
            <a:r>
              <a:rPr lang="en-US" b="0" dirty="0" err="1"/>
              <a:t>használunk</a:t>
            </a:r>
            <a:r>
              <a:rPr lang="en-US" b="0" dirty="0"/>
              <a:t>, </a:t>
            </a:r>
            <a:r>
              <a:rPr lang="en-US" b="0" dirty="0" err="1"/>
              <a:t>mert</a:t>
            </a:r>
            <a:r>
              <a:rPr lang="en-US" b="0" dirty="0"/>
              <a:t> </a:t>
            </a:r>
            <a:r>
              <a:rPr lang="en-US" b="0" dirty="0" err="1"/>
              <a:t>megbízható</a:t>
            </a:r>
            <a:r>
              <a:rPr lang="en-US" b="0" dirty="0"/>
              <a:t> </a:t>
            </a:r>
            <a:r>
              <a:rPr lang="en-US" b="0" dirty="0" err="1"/>
              <a:t>és</a:t>
            </a:r>
            <a:r>
              <a:rPr lang="en-US" b="0" dirty="0"/>
              <a:t> </a:t>
            </a:r>
            <a:r>
              <a:rPr lang="en-US" b="0" dirty="0" err="1"/>
              <a:t>jól</a:t>
            </a:r>
            <a:r>
              <a:rPr lang="en-US" b="0" dirty="0"/>
              <a:t> </a:t>
            </a:r>
            <a:r>
              <a:rPr lang="en-US" b="0" dirty="0" err="1"/>
              <a:t>kezeli</a:t>
            </a:r>
            <a:r>
              <a:rPr lang="en-US" b="0" dirty="0"/>
              <a:t> a </a:t>
            </a:r>
            <a:r>
              <a:rPr lang="en-US" b="0" dirty="0" err="1"/>
              <a:t>strukturált</a:t>
            </a:r>
            <a:r>
              <a:rPr lang="en-US" b="0" dirty="0"/>
              <a:t> </a:t>
            </a:r>
            <a:r>
              <a:rPr lang="en-US" b="0" dirty="0" err="1"/>
              <a:t>adatokat</a:t>
            </a:r>
            <a:r>
              <a:rPr lang="en-US" b="0" dirty="0"/>
              <a:t>. </a:t>
            </a:r>
          </a:p>
          <a:p>
            <a:r>
              <a:rPr lang="en-US" b="0" dirty="0" err="1"/>
              <a:t>Emellett</a:t>
            </a:r>
            <a:r>
              <a:rPr lang="en-US" b="0" dirty="0"/>
              <a:t> </a:t>
            </a:r>
            <a:r>
              <a:rPr lang="en-US" b="0" dirty="0" err="1"/>
              <a:t>JavaScriptet</a:t>
            </a:r>
            <a:r>
              <a:rPr lang="en-US" b="0" dirty="0"/>
              <a:t> </a:t>
            </a:r>
            <a:r>
              <a:rPr lang="en-US" b="0" dirty="0" err="1"/>
              <a:t>használtunk</a:t>
            </a:r>
            <a:r>
              <a:rPr lang="en-US" b="0" dirty="0"/>
              <a:t> a </a:t>
            </a:r>
            <a:r>
              <a:rPr lang="en-US" b="0" dirty="0" err="1"/>
              <a:t>szerveroldali</a:t>
            </a:r>
            <a:r>
              <a:rPr lang="en-US" b="0" dirty="0"/>
              <a:t> </a:t>
            </a:r>
            <a:r>
              <a:rPr lang="en-US" b="0" dirty="0" err="1"/>
              <a:t>logika</a:t>
            </a:r>
            <a:r>
              <a:rPr lang="en-US" b="0" dirty="0"/>
              <a:t> </a:t>
            </a:r>
            <a:r>
              <a:rPr lang="en-US" b="0" dirty="0" err="1"/>
              <a:t>megírásához</a:t>
            </a:r>
            <a:r>
              <a:rPr lang="en-US" b="0" dirty="0"/>
              <a:t>, </a:t>
            </a:r>
            <a:r>
              <a:rPr lang="en-US" b="0" dirty="0" err="1"/>
              <a:t>amit</a:t>
            </a:r>
            <a:r>
              <a:rPr lang="en-US" b="0" dirty="0"/>
              <a:t> a Node.js </a:t>
            </a:r>
            <a:r>
              <a:rPr lang="en-US" b="0" dirty="0" err="1"/>
              <a:t>környezetben</a:t>
            </a:r>
            <a:r>
              <a:rPr lang="en-US" b="0" dirty="0"/>
              <a:t> </a:t>
            </a:r>
            <a:r>
              <a:rPr lang="en-US" b="0" dirty="0" err="1"/>
              <a:t>futtatunk</a:t>
            </a:r>
            <a:r>
              <a:rPr lang="en-US" b="0" dirty="0"/>
              <a:t>. </a:t>
            </a:r>
          </a:p>
          <a:p>
            <a:r>
              <a:rPr lang="en-US" b="0" dirty="0"/>
              <a:t>A Postman </a:t>
            </a:r>
            <a:r>
              <a:rPr lang="en-US" b="0" dirty="0" err="1"/>
              <a:t>nevű</a:t>
            </a:r>
            <a:r>
              <a:rPr lang="en-US" b="0" dirty="0"/>
              <a:t> </a:t>
            </a:r>
            <a:r>
              <a:rPr lang="en-US" b="0" dirty="0" err="1"/>
              <a:t>eszközt</a:t>
            </a:r>
            <a:r>
              <a:rPr lang="en-US" b="0" dirty="0"/>
              <a:t> </a:t>
            </a:r>
            <a:r>
              <a:rPr lang="en-US" b="0" dirty="0" err="1"/>
              <a:t>alkalmaztuk</a:t>
            </a:r>
            <a:r>
              <a:rPr lang="en-US" b="0" dirty="0"/>
              <a:t> </a:t>
            </a:r>
            <a:r>
              <a:rPr lang="en-US" b="0" dirty="0" err="1"/>
              <a:t>az</a:t>
            </a:r>
            <a:r>
              <a:rPr lang="en-US" b="0" dirty="0"/>
              <a:t> API-k </a:t>
            </a:r>
            <a:r>
              <a:rPr lang="en-US" b="0" dirty="0" err="1"/>
              <a:t>tesztelésére</a:t>
            </a:r>
            <a:r>
              <a:rPr lang="en-US" b="0" dirty="0"/>
              <a:t>, </a:t>
            </a:r>
            <a:r>
              <a:rPr lang="en-US" b="0" dirty="0" err="1"/>
              <a:t>hogy</a:t>
            </a:r>
            <a:r>
              <a:rPr lang="en-US" b="0" dirty="0"/>
              <a:t> </a:t>
            </a:r>
            <a:r>
              <a:rPr lang="en-US" b="0" dirty="0" err="1"/>
              <a:t>biztosak</a:t>
            </a:r>
            <a:r>
              <a:rPr lang="en-US" b="0" dirty="0"/>
              <a:t> </a:t>
            </a:r>
            <a:r>
              <a:rPr lang="en-US" b="0" dirty="0" err="1"/>
              <a:t>legyünk</a:t>
            </a:r>
            <a:r>
              <a:rPr lang="en-US" b="0" dirty="0"/>
              <a:t> benne, </a:t>
            </a:r>
            <a:r>
              <a:rPr lang="en-US" b="0" dirty="0" err="1"/>
              <a:t>minden</a:t>
            </a:r>
            <a:r>
              <a:rPr lang="en-US" b="0" dirty="0"/>
              <a:t> </a:t>
            </a:r>
            <a:r>
              <a:rPr lang="en-US" b="0" dirty="0" err="1"/>
              <a:t>végpont</a:t>
            </a:r>
            <a:r>
              <a:rPr lang="en-US" b="0" dirty="0"/>
              <a:t> </a:t>
            </a:r>
            <a:r>
              <a:rPr lang="en-US" b="0" dirty="0" err="1"/>
              <a:t>megfelelően</a:t>
            </a:r>
            <a:r>
              <a:rPr lang="en-US" b="0" dirty="0"/>
              <a:t> </a:t>
            </a:r>
            <a:r>
              <a:rPr lang="en-US" b="0" dirty="0" err="1"/>
              <a:t>működik</a:t>
            </a:r>
            <a:r>
              <a:rPr lang="en-US" b="0" dirty="0"/>
              <a:t>. </a:t>
            </a:r>
          </a:p>
          <a:p>
            <a:r>
              <a:rPr lang="en-US" b="0" dirty="0"/>
              <a:t>A </a:t>
            </a:r>
            <a:r>
              <a:rPr lang="en-US" b="0" dirty="0" err="1"/>
              <a:t>helyi</a:t>
            </a:r>
            <a:r>
              <a:rPr lang="en-US" b="0" dirty="0"/>
              <a:t> </a:t>
            </a:r>
            <a:r>
              <a:rPr lang="en-US" b="0" dirty="0" err="1"/>
              <a:t>fejlesztéshez</a:t>
            </a:r>
            <a:r>
              <a:rPr lang="en-US" b="0" dirty="0"/>
              <a:t> a XAMPP-</a:t>
            </a:r>
            <a:r>
              <a:rPr lang="en-US" b="0" dirty="0" err="1"/>
              <a:t>ot</a:t>
            </a:r>
            <a:r>
              <a:rPr lang="en-US" b="0" dirty="0"/>
              <a:t> </a:t>
            </a:r>
            <a:r>
              <a:rPr lang="en-US" b="0" dirty="0" err="1"/>
              <a:t>használtuk</a:t>
            </a:r>
            <a:r>
              <a:rPr lang="en-US" b="0" dirty="0"/>
              <a:t>, </a:t>
            </a:r>
            <a:r>
              <a:rPr lang="en-US" b="0" dirty="0" err="1"/>
              <a:t>ami</a:t>
            </a:r>
            <a:r>
              <a:rPr lang="en-US" b="0" dirty="0"/>
              <a:t> </a:t>
            </a:r>
            <a:r>
              <a:rPr lang="en-US" b="0" dirty="0" err="1"/>
              <a:t>egy</a:t>
            </a:r>
            <a:r>
              <a:rPr lang="en-US" b="0" dirty="0"/>
              <a:t> </a:t>
            </a:r>
            <a:r>
              <a:rPr lang="en-US" b="0" dirty="0" err="1"/>
              <a:t>kényelmes</a:t>
            </a:r>
            <a:r>
              <a:rPr lang="en-US" b="0" dirty="0"/>
              <a:t> </a:t>
            </a:r>
            <a:r>
              <a:rPr lang="en-US" b="0" dirty="0" err="1"/>
              <a:t>megoldás</a:t>
            </a:r>
            <a:r>
              <a:rPr lang="en-US" b="0" dirty="0"/>
              <a:t> a MySQL </a:t>
            </a:r>
            <a:r>
              <a:rPr lang="en-US" b="0" dirty="0" err="1"/>
              <a:t>és</a:t>
            </a:r>
            <a:r>
              <a:rPr lang="en-US" b="0" dirty="0"/>
              <a:t> a </a:t>
            </a:r>
            <a:r>
              <a:rPr lang="en-US" b="0" dirty="0" err="1"/>
              <a:t>szerver</a:t>
            </a:r>
            <a:r>
              <a:rPr lang="en-US" b="0" dirty="0"/>
              <a:t> </a:t>
            </a:r>
            <a:r>
              <a:rPr lang="en-US" b="0" dirty="0" err="1"/>
              <a:t>futtatására</a:t>
            </a:r>
            <a:r>
              <a:rPr lang="en-US" b="0" dirty="0"/>
              <a:t>. </a:t>
            </a:r>
            <a:r>
              <a:rPr lang="en-US" b="0" dirty="0" err="1"/>
              <a:t>Végül</a:t>
            </a:r>
            <a:r>
              <a:rPr lang="en-US" b="0" dirty="0"/>
              <a:t>, a Visual Studio Code-ban </a:t>
            </a:r>
            <a:r>
              <a:rPr lang="en-US" b="0" dirty="0" err="1"/>
              <a:t>írtuk</a:t>
            </a:r>
            <a:r>
              <a:rPr lang="en-US" b="0" dirty="0"/>
              <a:t> a </a:t>
            </a:r>
            <a:r>
              <a:rPr lang="en-US" b="0" dirty="0" err="1"/>
              <a:t>kódot</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gyors</a:t>
            </a:r>
            <a:r>
              <a:rPr lang="en-US" b="0" dirty="0"/>
              <a:t> </a:t>
            </a:r>
            <a:r>
              <a:rPr lang="en-US" b="0" dirty="0" err="1"/>
              <a:t>és</a:t>
            </a:r>
            <a:r>
              <a:rPr lang="en-US" b="0" dirty="0"/>
              <a:t> </a:t>
            </a:r>
            <a:r>
              <a:rPr lang="en-US" b="0" dirty="0" err="1"/>
              <a:t>sokoldalú</a:t>
            </a:r>
            <a:r>
              <a:rPr lang="en-US" b="0" dirty="0"/>
              <a:t> </a:t>
            </a:r>
            <a:r>
              <a:rPr lang="en-US" b="0" dirty="0" err="1"/>
              <a:t>szerkesztő</a:t>
            </a:r>
            <a:r>
              <a:rPr lang="en-US" b="0" dirty="0"/>
              <a:t>, </a:t>
            </a:r>
            <a:r>
              <a:rPr lang="en-US" b="0" dirty="0" err="1"/>
              <a:t>amely</a:t>
            </a:r>
            <a:r>
              <a:rPr lang="en-US" b="0" dirty="0"/>
              <a:t> </a:t>
            </a:r>
            <a:r>
              <a:rPr lang="en-US" b="0" dirty="0" err="1"/>
              <a:t>támogatja</a:t>
            </a:r>
            <a:r>
              <a:rPr lang="en-US" b="0" dirty="0"/>
              <a:t> a </a:t>
            </a:r>
            <a:r>
              <a:rPr lang="en-US" b="0" dirty="0" err="1"/>
              <a:t>JavaScriptet</a:t>
            </a:r>
            <a:r>
              <a:rPr lang="en-US" b="0" dirty="0"/>
              <a:t> </a:t>
            </a:r>
            <a:r>
              <a:rPr lang="en-US" b="0" dirty="0" err="1"/>
              <a:t>és</a:t>
            </a:r>
            <a:r>
              <a:rPr lang="en-US" b="0" dirty="0"/>
              <a:t> a MySQL-</a:t>
            </a:r>
            <a:r>
              <a:rPr lang="en-US" b="0" dirty="0" err="1"/>
              <a:t>lel</a:t>
            </a:r>
            <a:r>
              <a:rPr lang="en-US" b="0" dirty="0"/>
              <a:t> </a:t>
            </a:r>
            <a:r>
              <a:rPr lang="en-US" b="0" dirty="0" err="1"/>
              <a:t>való</a:t>
            </a:r>
            <a:r>
              <a:rPr lang="en-US" b="0" dirty="0"/>
              <a:t> </a:t>
            </a:r>
            <a:r>
              <a:rPr lang="en-US" b="0" dirty="0" err="1"/>
              <a:t>munkát</a:t>
            </a:r>
            <a:r>
              <a:rPr lang="en-US" b="0" dirty="0"/>
              <a:t>.</a:t>
            </a:r>
            <a:endParaRPr lang="en-US" b="0" dirty="0">
              <a:ea typeface="Calibri"/>
              <a:cs typeface="Calibri"/>
            </a:endParaRPr>
          </a:p>
          <a:p>
            <a:endParaRPr lang="en-US" b="1" dirty="0"/>
          </a:p>
          <a:p>
            <a:r>
              <a:rPr lang="en-US" b="1" dirty="0" err="1"/>
              <a:t>Benedek</a:t>
            </a:r>
            <a:br>
              <a:rPr lang="en-US" b="1" dirty="0">
                <a:cs typeface="+mn-lt"/>
              </a:rPr>
            </a:br>
            <a:r>
              <a:rPr lang="en-US" b="1" dirty="0"/>
              <a:t> </a:t>
            </a:r>
            <a:r>
              <a:rPr lang="en-US" b="0" dirty="0"/>
              <a:t>Most </a:t>
            </a:r>
            <a:r>
              <a:rPr lang="en-US" b="0" dirty="0" err="1"/>
              <a:t>térjünk</a:t>
            </a:r>
            <a:r>
              <a:rPr lang="en-US" b="0" dirty="0"/>
              <a:t> </a:t>
            </a:r>
            <a:r>
              <a:rPr lang="en-US" b="0" dirty="0" err="1"/>
              <a:t>át</a:t>
            </a:r>
            <a:r>
              <a:rPr lang="en-US" b="0" dirty="0"/>
              <a:t> a frontend </a:t>
            </a:r>
            <a:r>
              <a:rPr lang="en-US" b="0" dirty="0" err="1"/>
              <a:t>részre</a:t>
            </a:r>
            <a:r>
              <a:rPr lang="en-US" b="0" dirty="0"/>
              <a:t>, </a:t>
            </a:r>
            <a:r>
              <a:rPr lang="en-US" b="0" dirty="0" err="1"/>
              <a:t>amit</a:t>
            </a:r>
            <a:r>
              <a:rPr lang="en-US" b="0" dirty="0"/>
              <a:t> a </a:t>
            </a:r>
            <a:r>
              <a:rPr lang="en-US" b="0" dirty="0" err="1"/>
              <a:t>dia</a:t>
            </a:r>
            <a:r>
              <a:rPr lang="en-US" b="0" dirty="0"/>
              <a:t> </a:t>
            </a:r>
            <a:r>
              <a:rPr lang="en-US" b="0" dirty="0" err="1"/>
              <a:t>jobb</a:t>
            </a:r>
            <a:r>
              <a:rPr lang="en-US" b="0" dirty="0"/>
              <a:t> </a:t>
            </a:r>
            <a:r>
              <a:rPr lang="en-US" b="0" dirty="0" err="1"/>
              <a:t>oldalán</a:t>
            </a:r>
            <a:r>
              <a:rPr lang="en-US" b="0" dirty="0"/>
              <a:t> </a:t>
            </a:r>
            <a:r>
              <a:rPr lang="en-US" b="0" dirty="0" err="1"/>
              <a:t>láthattok</a:t>
            </a:r>
            <a:r>
              <a:rPr lang="en-US" b="0" dirty="0"/>
              <a:t>. A </a:t>
            </a:r>
            <a:r>
              <a:rPr lang="en-US" b="0" dirty="0" err="1"/>
              <a:t>frontendünket</a:t>
            </a:r>
            <a:r>
              <a:rPr lang="en-US" b="0" dirty="0"/>
              <a:t> </a:t>
            </a:r>
            <a:r>
              <a:rPr lang="en-US" b="0" dirty="0" err="1"/>
              <a:t>Reacttel</a:t>
            </a:r>
            <a:r>
              <a:rPr lang="en-US" b="0" dirty="0"/>
              <a:t> </a:t>
            </a:r>
            <a:r>
              <a:rPr lang="en-US" b="0" dirty="0" err="1"/>
              <a:t>építettük</a:t>
            </a:r>
            <a:r>
              <a:rPr lang="en-US" b="0" dirty="0"/>
              <a:t> </a:t>
            </a:r>
            <a:r>
              <a:rPr lang="en-US" b="0" dirty="0" err="1"/>
              <a:t>fel</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hatékony</a:t>
            </a:r>
            <a:r>
              <a:rPr lang="en-US" b="0" dirty="0"/>
              <a:t> JavaScript </a:t>
            </a:r>
            <a:r>
              <a:rPr lang="en-US" b="0" dirty="0" err="1"/>
              <a:t>könyvtár</a:t>
            </a:r>
            <a:r>
              <a:rPr lang="en-US" b="0" dirty="0"/>
              <a:t>, </a:t>
            </a:r>
            <a:r>
              <a:rPr lang="en-US" b="0" dirty="0" err="1"/>
              <a:t>amely</a:t>
            </a:r>
            <a:r>
              <a:rPr lang="en-US" b="0" dirty="0"/>
              <a:t> </a:t>
            </a:r>
            <a:r>
              <a:rPr lang="en-US" b="0" dirty="0" err="1"/>
              <a:t>lehetővé</a:t>
            </a:r>
            <a:r>
              <a:rPr lang="en-US" b="0" dirty="0"/>
              <a:t> </a:t>
            </a:r>
            <a:r>
              <a:rPr lang="en-US" b="0" dirty="0" err="1"/>
              <a:t>teszi</a:t>
            </a:r>
            <a:r>
              <a:rPr lang="en-US" b="0" dirty="0"/>
              <a:t> </a:t>
            </a:r>
            <a:r>
              <a:rPr lang="en-US" b="0" dirty="0" err="1"/>
              <a:t>az</a:t>
            </a:r>
            <a:r>
              <a:rPr lang="en-US" b="0" dirty="0"/>
              <a:t> </a:t>
            </a:r>
            <a:r>
              <a:rPr lang="en-US" b="0" dirty="0" err="1"/>
              <a:t>interaktív</a:t>
            </a:r>
            <a:r>
              <a:rPr lang="en-US" b="0" dirty="0"/>
              <a:t> </a:t>
            </a:r>
            <a:r>
              <a:rPr lang="en-US" b="0" dirty="0" err="1"/>
              <a:t>és</a:t>
            </a:r>
            <a:r>
              <a:rPr lang="en-US" b="0" dirty="0"/>
              <a:t> </a:t>
            </a:r>
            <a:r>
              <a:rPr lang="en-US" b="0" dirty="0" err="1"/>
              <a:t>dinamikus</a:t>
            </a:r>
            <a:r>
              <a:rPr lang="en-US" b="0" dirty="0"/>
              <a:t> </a:t>
            </a:r>
            <a:r>
              <a:rPr lang="en-US" b="0" dirty="0" err="1"/>
              <a:t>felületek</a:t>
            </a:r>
            <a:r>
              <a:rPr lang="en-US" b="0" dirty="0"/>
              <a:t> </a:t>
            </a:r>
            <a:r>
              <a:rPr lang="en-US" b="0" dirty="0" err="1"/>
              <a:t>készítését</a:t>
            </a:r>
            <a:r>
              <a:rPr lang="en-US" b="0" dirty="0"/>
              <a:t>. </a:t>
            </a:r>
            <a:r>
              <a:rPr lang="en-US" b="0" dirty="0" err="1"/>
              <a:t>Természetesen</a:t>
            </a:r>
            <a:r>
              <a:rPr lang="en-US" b="0" dirty="0"/>
              <a:t> </a:t>
            </a:r>
            <a:r>
              <a:rPr lang="en-US" b="0" dirty="0" err="1"/>
              <a:t>JavaScriptet</a:t>
            </a:r>
            <a:r>
              <a:rPr lang="en-US" b="0" dirty="0"/>
              <a:t> is </a:t>
            </a:r>
            <a:r>
              <a:rPr lang="en-US" b="0" dirty="0" err="1"/>
              <a:t>használtunk</a:t>
            </a:r>
            <a:r>
              <a:rPr lang="en-US" b="0" dirty="0"/>
              <a:t> a React </a:t>
            </a:r>
            <a:r>
              <a:rPr lang="en-US" b="0" dirty="0" err="1"/>
              <a:t>mellett</a:t>
            </a:r>
            <a:r>
              <a:rPr lang="en-US" b="0" dirty="0"/>
              <a:t>, </a:t>
            </a:r>
            <a:r>
              <a:rPr lang="en-US" b="0" dirty="0" err="1"/>
              <a:t>hogy</a:t>
            </a:r>
            <a:r>
              <a:rPr lang="en-US" b="0" dirty="0"/>
              <a:t> a </a:t>
            </a:r>
            <a:r>
              <a:rPr lang="en-US" b="0" dirty="0" err="1"/>
              <a:t>logikát</a:t>
            </a:r>
            <a:r>
              <a:rPr lang="en-US" b="0" dirty="0"/>
              <a:t> </a:t>
            </a:r>
            <a:r>
              <a:rPr lang="en-US" b="0" dirty="0" err="1"/>
              <a:t>és</a:t>
            </a:r>
            <a:r>
              <a:rPr lang="en-US" b="0" dirty="0"/>
              <a:t> </a:t>
            </a:r>
            <a:r>
              <a:rPr lang="en-US" b="0" dirty="0" err="1"/>
              <a:t>az</a:t>
            </a:r>
            <a:r>
              <a:rPr lang="en-US" b="0" dirty="0"/>
              <a:t> </a:t>
            </a:r>
            <a:r>
              <a:rPr lang="en-US" b="0" dirty="0" err="1"/>
              <a:t>interakciókat</a:t>
            </a:r>
            <a:r>
              <a:rPr lang="en-US" b="0" dirty="0"/>
              <a:t> </a:t>
            </a:r>
            <a:r>
              <a:rPr lang="en-US" b="0" dirty="0" err="1"/>
              <a:t>megvalósítsuk</a:t>
            </a:r>
            <a:r>
              <a:rPr lang="en-US" b="0" dirty="0"/>
              <a:t>. </a:t>
            </a:r>
          </a:p>
          <a:p>
            <a:r>
              <a:rPr lang="en-US" b="0" dirty="0"/>
              <a:t>A Visual Studio Code </a:t>
            </a:r>
            <a:r>
              <a:rPr lang="en-US" b="0" dirty="0" err="1"/>
              <a:t>itt</a:t>
            </a:r>
            <a:r>
              <a:rPr lang="en-US" b="0" dirty="0"/>
              <a:t> is a </a:t>
            </a:r>
            <a:r>
              <a:rPr lang="en-US" b="0" dirty="0" err="1"/>
              <a:t>választott</a:t>
            </a:r>
            <a:r>
              <a:rPr lang="en-US" b="0" dirty="0"/>
              <a:t> </a:t>
            </a:r>
            <a:r>
              <a:rPr lang="en-US" b="0" dirty="0" err="1"/>
              <a:t>szerkesztőnk</a:t>
            </a:r>
            <a:r>
              <a:rPr lang="en-US" b="0" dirty="0"/>
              <a:t> volt, </a:t>
            </a:r>
            <a:r>
              <a:rPr lang="en-US" b="0" dirty="0" err="1"/>
              <a:t>hiszen</a:t>
            </a:r>
            <a:r>
              <a:rPr lang="en-US" b="0" dirty="0"/>
              <a:t> a React </a:t>
            </a:r>
            <a:r>
              <a:rPr lang="en-US" b="0" dirty="0" err="1"/>
              <a:t>fejlesztéséhez</a:t>
            </a:r>
            <a:r>
              <a:rPr lang="en-US" b="0" dirty="0"/>
              <a:t> is </a:t>
            </a:r>
            <a:r>
              <a:rPr lang="en-US" b="0" dirty="0" err="1"/>
              <a:t>remekül</a:t>
            </a:r>
            <a:r>
              <a:rPr lang="en-US" b="0" dirty="0"/>
              <a:t> </a:t>
            </a:r>
            <a:r>
              <a:rPr lang="en-US" b="0" dirty="0" err="1"/>
              <a:t>használható</a:t>
            </a:r>
            <a:r>
              <a:rPr lang="en-US" b="0" dirty="0"/>
              <a:t>. </a:t>
            </a:r>
          </a:p>
          <a:p>
            <a:r>
              <a:rPr lang="en-US" b="0" dirty="0"/>
              <a:t>A </a:t>
            </a:r>
            <a:r>
              <a:rPr lang="en-US" b="0" dirty="0" err="1"/>
              <a:t>dizájn</a:t>
            </a:r>
            <a:r>
              <a:rPr lang="en-US" b="0" dirty="0"/>
              <a:t> </a:t>
            </a:r>
            <a:r>
              <a:rPr lang="en-US" b="0" dirty="0" err="1"/>
              <a:t>és</a:t>
            </a:r>
            <a:r>
              <a:rPr lang="en-US" b="0" dirty="0"/>
              <a:t> a </a:t>
            </a:r>
            <a:r>
              <a:rPr lang="en-US" b="0" dirty="0" err="1"/>
              <a:t>stílusok</a:t>
            </a:r>
            <a:r>
              <a:rPr lang="en-US" b="0" dirty="0"/>
              <a:t> </a:t>
            </a:r>
            <a:r>
              <a:rPr lang="en-US" b="0" dirty="0" err="1"/>
              <a:t>terén</a:t>
            </a:r>
            <a:r>
              <a:rPr lang="en-US" b="0" dirty="0"/>
              <a:t> a Bootstrap </a:t>
            </a:r>
            <a:r>
              <a:rPr lang="en-US" b="0" dirty="0" err="1"/>
              <a:t>keretrendszert</a:t>
            </a:r>
            <a:r>
              <a:rPr lang="en-US" b="0" dirty="0"/>
              <a:t> </a:t>
            </a:r>
            <a:r>
              <a:rPr lang="en-US" b="0" dirty="0" err="1"/>
              <a:t>alkalmaztuk</a:t>
            </a:r>
            <a:r>
              <a:rPr lang="en-US" b="0" dirty="0"/>
              <a:t>, </a:t>
            </a:r>
            <a:r>
              <a:rPr lang="en-US" b="0" dirty="0" err="1"/>
              <a:t>ami</a:t>
            </a:r>
            <a:r>
              <a:rPr lang="en-US" b="0" dirty="0"/>
              <a:t> </a:t>
            </a:r>
            <a:r>
              <a:rPr lang="en-US" b="0" dirty="0" err="1"/>
              <a:t>segített</a:t>
            </a:r>
            <a:r>
              <a:rPr lang="en-US" b="0" dirty="0"/>
              <a:t> </a:t>
            </a:r>
            <a:r>
              <a:rPr lang="en-US" b="0" dirty="0" err="1"/>
              <a:t>gyorsan</a:t>
            </a:r>
            <a:r>
              <a:rPr lang="en-US" b="0" dirty="0"/>
              <a:t> </a:t>
            </a:r>
            <a:r>
              <a:rPr lang="en-US" b="0" dirty="0" err="1"/>
              <a:t>és</a:t>
            </a:r>
            <a:r>
              <a:rPr lang="en-US" b="0" dirty="0"/>
              <a:t> </a:t>
            </a:r>
            <a:r>
              <a:rPr lang="en-US" b="0" dirty="0" err="1"/>
              <a:t>egységesen</a:t>
            </a:r>
            <a:r>
              <a:rPr lang="en-US" b="0" dirty="0"/>
              <a:t> </a:t>
            </a:r>
            <a:r>
              <a:rPr lang="en-US" b="0" dirty="0" err="1"/>
              <a:t>kialakítani</a:t>
            </a:r>
            <a:r>
              <a:rPr lang="en-US" b="0" dirty="0"/>
              <a:t> a </a:t>
            </a:r>
            <a:r>
              <a:rPr lang="en-US" b="0" dirty="0" err="1"/>
              <a:t>felületet</a:t>
            </a:r>
            <a:r>
              <a:rPr lang="en-US" b="0" dirty="0"/>
              <a:t>. </a:t>
            </a:r>
          </a:p>
          <a:p>
            <a:r>
              <a:rPr lang="en-US" b="0" dirty="0"/>
              <a:t>A </a:t>
            </a:r>
            <a:r>
              <a:rPr lang="en-US" b="0" dirty="0" err="1"/>
              <a:t>finomhangolásokhoz</a:t>
            </a:r>
            <a:r>
              <a:rPr lang="en-US" b="0" dirty="0"/>
              <a:t> </a:t>
            </a:r>
            <a:r>
              <a:rPr lang="en-US" b="0" dirty="0" err="1"/>
              <a:t>pedig</a:t>
            </a:r>
            <a:r>
              <a:rPr lang="en-US" b="0" dirty="0"/>
              <a:t> </a:t>
            </a:r>
            <a:r>
              <a:rPr lang="en-US" b="0" dirty="0" err="1"/>
              <a:t>egyedi</a:t>
            </a:r>
            <a:r>
              <a:rPr lang="en-US" b="0" dirty="0"/>
              <a:t> CSS-t, </a:t>
            </a:r>
            <a:r>
              <a:rPr lang="en-US" b="0" dirty="0" err="1"/>
              <a:t>vagyis</a:t>
            </a:r>
            <a:r>
              <a:rPr lang="en-US" b="0" dirty="0"/>
              <a:t> Cascading Style </a:t>
            </a:r>
            <a:r>
              <a:rPr lang="en-US" b="0" dirty="0" err="1"/>
              <a:t>Sheeteket</a:t>
            </a:r>
            <a:r>
              <a:rPr lang="en-US" b="0" dirty="0"/>
              <a:t> </a:t>
            </a:r>
            <a:r>
              <a:rPr lang="en-US" b="0" dirty="0" err="1"/>
              <a:t>írtunk</a:t>
            </a:r>
            <a:r>
              <a:rPr lang="en-US" b="0" dirty="0"/>
              <a:t>, </a:t>
            </a:r>
            <a:r>
              <a:rPr lang="en-US" b="0" dirty="0" err="1"/>
              <a:t>hogy</a:t>
            </a:r>
            <a:r>
              <a:rPr lang="en-US" b="0" dirty="0"/>
              <a:t> a </a:t>
            </a:r>
            <a:r>
              <a:rPr lang="en-US" b="0" dirty="0" err="1"/>
              <a:t>dizájn</a:t>
            </a:r>
            <a:r>
              <a:rPr lang="en-US" b="0" dirty="0"/>
              <a:t> </a:t>
            </a:r>
            <a:r>
              <a:rPr lang="en-US" b="0" dirty="0" err="1"/>
              <a:t>pontosan</a:t>
            </a:r>
            <a:r>
              <a:rPr lang="en-US" b="0" dirty="0"/>
              <a:t> </a:t>
            </a:r>
            <a:r>
              <a:rPr lang="en-US" b="0" dirty="0" err="1"/>
              <a:t>illeszkedjen</a:t>
            </a:r>
            <a:r>
              <a:rPr lang="en-US" b="0" dirty="0"/>
              <a:t> </a:t>
            </a:r>
            <a:r>
              <a:rPr lang="en-US" b="0" dirty="0" err="1"/>
              <a:t>az</a:t>
            </a:r>
            <a:r>
              <a:rPr lang="en-US" b="0" dirty="0"/>
              <a:t> </a:t>
            </a:r>
            <a:r>
              <a:rPr lang="en-US" b="0" dirty="0" err="1"/>
              <a:t>elképzeléseinkhez</a:t>
            </a:r>
            <a:r>
              <a:rPr lang="en-US" b="0" dirty="0"/>
              <a:t>.</a:t>
            </a:r>
            <a:endParaRPr lang="en-US" b="0" dirty="0">
              <a:ea typeface="Calibri"/>
              <a:cs typeface="Calibri"/>
            </a:endParaRPr>
          </a:p>
          <a:p>
            <a:endParaRPr lang="en-US" b="0" dirty="0"/>
          </a:p>
          <a:p>
            <a:r>
              <a:rPr lang="en-US" b="1" dirty="0" err="1">
                <a:ea typeface="Calibri"/>
                <a:cs typeface="Calibri"/>
              </a:rPr>
              <a:t>András</a:t>
            </a:r>
            <a:endParaRPr lang="en-US" b="1" dirty="0"/>
          </a:p>
          <a:p>
            <a:r>
              <a:rPr lang="en-US" b="0" dirty="0" err="1"/>
              <a:t>Összefoglalva</a:t>
            </a:r>
            <a:r>
              <a:rPr lang="en-US" b="0" dirty="0"/>
              <a:t>, a backend </a:t>
            </a:r>
            <a:r>
              <a:rPr lang="en-US" b="0" dirty="0" err="1"/>
              <a:t>és</a:t>
            </a:r>
            <a:r>
              <a:rPr lang="en-US" b="0" dirty="0"/>
              <a:t> a frontend </a:t>
            </a:r>
            <a:r>
              <a:rPr lang="en-US" b="0" dirty="0" err="1"/>
              <a:t>szoftverek</a:t>
            </a:r>
            <a:r>
              <a:rPr lang="en-US" b="0" dirty="0"/>
              <a:t> </a:t>
            </a:r>
            <a:r>
              <a:rPr lang="en-US" b="0" dirty="0" err="1"/>
              <a:t>kiválasztásánál</a:t>
            </a:r>
            <a:r>
              <a:rPr lang="en-US" b="0" dirty="0"/>
              <a:t> </a:t>
            </a:r>
            <a:r>
              <a:rPr lang="en-US" b="0" dirty="0" err="1"/>
              <a:t>arra</a:t>
            </a:r>
            <a:r>
              <a:rPr lang="en-US" b="0" dirty="0"/>
              <a:t> </a:t>
            </a:r>
            <a:r>
              <a:rPr lang="en-US" b="0" dirty="0" err="1"/>
              <a:t>törekedtünk</a:t>
            </a:r>
            <a:r>
              <a:rPr lang="en-US" b="0" dirty="0"/>
              <a:t>, </a:t>
            </a:r>
            <a:r>
              <a:rPr lang="en-US" b="0" dirty="0" err="1"/>
              <a:t>hogy</a:t>
            </a:r>
            <a:r>
              <a:rPr lang="en-US" b="0" dirty="0"/>
              <a:t> </a:t>
            </a:r>
            <a:r>
              <a:rPr lang="en-US" b="0" dirty="0" err="1"/>
              <a:t>olyan</a:t>
            </a:r>
            <a:r>
              <a:rPr lang="en-US" b="0" dirty="0"/>
              <a:t> </a:t>
            </a:r>
            <a:r>
              <a:rPr lang="en-US" b="0" dirty="0" err="1"/>
              <a:t>eszközöket</a:t>
            </a:r>
            <a:r>
              <a:rPr lang="en-US" b="0" dirty="0"/>
              <a:t> </a:t>
            </a:r>
            <a:r>
              <a:rPr lang="en-US" b="0" dirty="0" err="1"/>
              <a:t>használjunk</a:t>
            </a:r>
            <a:r>
              <a:rPr lang="en-US" b="0" dirty="0"/>
              <a:t>, </a:t>
            </a:r>
            <a:r>
              <a:rPr lang="en-US" b="0" dirty="0" err="1"/>
              <a:t>amelyek</a:t>
            </a:r>
            <a:r>
              <a:rPr lang="en-US" b="0" dirty="0"/>
              <a:t> </a:t>
            </a:r>
            <a:r>
              <a:rPr lang="en-US" b="0" dirty="0" err="1"/>
              <a:t>jól</a:t>
            </a:r>
            <a:r>
              <a:rPr lang="en-US" b="0" dirty="0"/>
              <a:t> </a:t>
            </a:r>
            <a:r>
              <a:rPr lang="en-US" b="0" dirty="0" err="1"/>
              <a:t>működnek</a:t>
            </a:r>
            <a:r>
              <a:rPr lang="en-US" b="0" dirty="0"/>
              <a:t> </a:t>
            </a:r>
            <a:r>
              <a:rPr lang="en-US" b="0" dirty="0" err="1"/>
              <a:t>együtt</a:t>
            </a:r>
            <a:r>
              <a:rPr lang="en-US" b="0" dirty="0"/>
              <a:t>, </a:t>
            </a:r>
            <a:r>
              <a:rPr lang="en-US" b="0" dirty="0" err="1"/>
              <a:t>és</a:t>
            </a:r>
            <a:r>
              <a:rPr lang="en-US" b="0" dirty="0"/>
              <a:t> </a:t>
            </a:r>
            <a:r>
              <a:rPr lang="en-US" b="0" dirty="0" err="1"/>
              <a:t>támogatják</a:t>
            </a:r>
            <a:r>
              <a:rPr lang="en-US" b="0" dirty="0"/>
              <a:t> a </a:t>
            </a:r>
            <a:r>
              <a:rPr lang="en-US" b="0" dirty="0" err="1"/>
              <a:t>hatékony</a:t>
            </a:r>
            <a:r>
              <a:rPr lang="en-US" b="0" dirty="0"/>
              <a:t> </a:t>
            </a:r>
            <a:r>
              <a:rPr lang="en-US" b="0" dirty="0" err="1"/>
              <a:t>fejlesztést</a:t>
            </a:r>
            <a:r>
              <a:rPr lang="en-US" b="0" dirty="0"/>
              <a:t>. </a:t>
            </a:r>
            <a:endParaRPr lang="en-US" b="0" dirty="0">
              <a:ea typeface="Calibri"/>
              <a:cs typeface="Calibri"/>
            </a:endParaRPr>
          </a:p>
          <a:p>
            <a:r>
              <a:rPr lang="en-US" b="0" dirty="0"/>
              <a:t>A Visual Studio Code </a:t>
            </a:r>
            <a:r>
              <a:rPr lang="en-US" b="0" dirty="0" err="1"/>
              <a:t>mindkét</a:t>
            </a:r>
            <a:r>
              <a:rPr lang="en-US" b="0" dirty="0"/>
              <a:t> </a:t>
            </a:r>
            <a:r>
              <a:rPr lang="en-US" b="0" dirty="0" err="1"/>
              <a:t>oldalon</a:t>
            </a:r>
            <a:r>
              <a:rPr lang="en-US" b="0" dirty="0"/>
              <a:t> </a:t>
            </a:r>
            <a:r>
              <a:rPr lang="en-US" b="0" dirty="0" err="1"/>
              <a:t>kulcsfontosságú</a:t>
            </a:r>
            <a:r>
              <a:rPr lang="en-US" b="0" dirty="0"/>
              <a:t> volt, </a:t>
            </a:r>
            <a:r>
              <a:rPr lang="en-US" b="0" dirty="0" err="1"/>
              <a:t>mert</a:t>
            </a:r>
            <a:r>
              <a:rPr lang="en-US" b="0" dirty="0"/>
              <a:t> </a:t>
            </a:r>
            <a:r>
              <a:rPr lang="en-US" b="0" dirty="0" err="1"/>
              <a:t>egységes</a:t>
            </a:r>
            <a:r>
              <a:rPr lang="en-US" b="0" dirty="0"/>
              <a:t> </a:t>
            </a:r>
            <a:r>
              <a:rPr lang="en-US" b="0" dirty="0" err="1"/>
              <a:t>környezetet</a:t>
            </a:r>
            <a:r>
              <a:rPr lang="en-US" b="0" dirty="0"/>
              <a:t> </a:t>
            </a:r>
            <a:r>
              <a:rPr lang="en-US" b="0" dirty="0" err="1"/>
              <a:t>biztosított</a:t>
            </a:r>
            <a:r>
              <a:rPr lang="en-US" b="0" dirty="0"/>
              <a:t> a </a:t>
            </a:r>
            <a:r>
              <a:rPr lang="en-US" b="0" dirty="0" err="1"/>
              <a:t>csapatnak</a:t>
            </a:r>
            <a:r>
              <a:rPr lang="en-US" b="0" dirty="0"/>
              <a:t>. </a:t>
            </a:r>
            <a:endParaRPr lang="en-US" b="0" dirty="0">
              <a:ea typeface="Calibri"/>
              <a:cs typeface="Calibri"/>
            </a:endParaRPr>
          </a:p>
          <a:p>
            <a:r>
              <a:rPr lang="en-US" b="0" dirty="0"/>
              <a:t>A MySQL </a:t>
            </a:r>
            <a:r>
              <a:rPr lang="en-US" b="0" dirty="0" err="1"/>
              <a:t>és</a:t>
            </a:r>
            <a:r>
              <a:rPr lang="en-US" b="0" dirty="0"/>
              <a:t> a React </a:t>
            </a:r>
            <a:r>
              <a:rPr lang="en-US" b="0" dirty="0" err="1"/>
              <a:t>kombinációja</a:t>
            </a:r>
            <a:r>
              <a:rPr lang="en-US" b="0" dirty="0"/>
              <a:t> </a:t>
            </a:r>
            <a:r>
              <a:rPr lang="en-US" b="0" dirty="0" err="1"/>
              <a:t>lehetővé</a:t>
            </a:r>
            <a:r>
              <a:rPr lang="en-US" b="0" dirty="0"/>
              <a:t> </a:t>
            </a:r>
            <a:r>
              <a:rPr lang="en-US" b="0" dirty="0" err="1"/>
              <a:t>tette</a:t>
            </a:r>
            <a:r>
              <a:rPr lang="en-US" b="0" dirty="0"/>
              <a:t>, </a:t>
            </a:r>
            <a:r>
              <a:rPr lang="en-US" b="0" dirty="0" err="1"/>
              <a:t>hogy</a:t>
            </a:r>
            <a:r>
              <a:rPr lang="en-US" b="0" dirty="0"/>
              <a:t> </a:t>
            </a:r>
            <a:r>
              <a:rPr lang="en-US" b="0" dirty="0" err="1"/>
              <a:t>egy</a:t>
            </a:r>
            <a:r>
              <a:rPr lang="en-US" b="0" dirty="0"/>
              <a:t> </a:t>
            </a:r>
            <a:r>
              <a:rPr lang="en-US" b="0" dirty="0" err="1"/>
              <a:t>stabil</a:t>
            </a:r>
            <a:r>
              <a:rPr lang="en-US" b="0" dirty="0"/>
              <a:t> </a:t>
            </a:r>
            <a:r>
              <a:rPr lang="en-US" b="0" dirty="0" err="1"/>
              <a:t>és</a:t>
            </a:r>
            <a:r>
              <a:rPr lang="en-US" b="0" dirty="0"/>
              <a:t> modern </a:t>
            </a:r>
            <a:r>
              <a:rPr lang="en-US" b="0" dirty="0" err="1"/>
              <a:t>alkalmazást</a:t>
            </a:r>
            <a:r>
              <a:rPr lang="en-US" b="0" dirty="0"/>
              <a:t> </a:t>
            </a:r>
            <a:r>
              <a:rPr lang="en-US" b="0" dirty="0" err="1"/>
              <a:t>hozzunk</a:t>
            </a:r>
            <a:r>
              <a:rPr lang="en-US" b="0" dirty="0"/>
              <a:t> </a:t>
            </a:r>
            <a:r>
              <a:rPr lang="en-US" b="0" dirty="0" err="1"/>
              <a:t>létre</a:t>
            </a:r>
            <a:r>
              <a:rPr lang="en-US" b="0" dirty="0"/>
              <a:t>, </a:t>
            </a:r>
            <a:r>
              <a:rPr lang="en-US" b="0" dirty="0" err="1"/>
              <a:t>míg</a:t>
            </a:r>
            <a:r>
              <a:rPr lang="en-US" b="0" dirty="0"/>
              <a:t> a Postman </a:t>
            </a:r>
            <a:r>
              <a:rPr lang="en-US" b="0" dirty="0" err="1"/>
              <a:t>és</a:t>
            </a:r>
            <a:r>
              <a:rPr lang="en-US" b="0" dirty="0"/>
              <a:t> a Bootstrap </a:t>
            </a:r>
            <a:r>
              <a:rPr lang="en-US" b="0" dirty="0" err="1"/>
              <a:t>segített</a:t>
            </a:r>
            <a:r>
              <a:rPr lang="en-US" b="0" dirty="0"/>
              <a:t> a </a:t>
            </a:r>
            <a:r>
              <a:rPr lang="en-US" b="0" dirty="0" err="1"/>
              <a:t>tesztelésben</a:t>
            </a:r>
            <a:r>
              <a:rPr lang="en-US" b="0" dirty="0"/>
              <a:t> </a:t>
            </a:r>
            <a:r>
              <a:rPr lang="en-US" b="0" dirty="0" err="1"/>
              <a:t>és</a:t>
            </a:r>
            <a:r>
              <a:rPr lang="en-US" b="0" dirty="0"/>
              <a:t> a </a:t>
            </a:r>
            <a:r>
              <a:rPr lang="en-US" b="0" dirty="0" err="1"/>
              <a:t>dizájnban</a:t>
            </a:r>
            <a:r>
              <a:rPr lang="en-US" b="0" dirty="0"/>
              <a:t>. </a:t>
            </a:r>
            <a:endParaRPr lang="en-US" b="0" dirty="0">
              <a:ea typeface="Calibri"/>
              <a:cs typeface="Calibri"/>
            </a:endParaRPr>
          </a:p>
          <a:p>
            <a:r>
              <a:rPr lang="en-US" b="0" dirty="0"/>
              <a:t>A XAMPP </a:t>
            </a:r>
            <a:r>
              <a:rPr lang="en-US" b="0" dirty="0" err="1"/>
              <a:t>pedig</a:t>
            </a:r>
            <a:r>
              <a:rPr lang="en-US" b="0" dirty="0"/>
              <a:t> a </a:t>
            </a:r>
            <a:r>
              <a:rPr lang="en-US" b="0" dirty="0" err="1"/>
              <a:t>helyi</a:t>
            </a:r>
            <a:r>
              <a:rPr lang="en-US" b="0" dirty="0"/>
              <a:t> </a:t>
            </a:r>
            <a:r>
              <a:rPr lang="en-US" b="0" dirty="0" err="1"/>
              <a:t>fejlesztést</a:t>
            </a:r>
            <a:r>
              <a:rPr lang="en-US" b="0" dirty="0"/>
              <a:t> </a:t>
            </a:r>
            <a:r>
              <a:rPr lang="en-US" b="0" dirty="0" err="1"/>
              <a:t>tette</a:t>
            </a:r>
            <a:r>
              <a:rPr lang="en-US" b="0" dirty="0"/>
              <a:t> </a:t>
            </a:r>
            <a:r>
              <a:rPr lang="en-US" b="0" dirty="0" err="1"/>
              <a:t>egyszerűbbé</a:t>
            </a:r>
            <a:r>
              <a:rPr lang="en-US" b="0" dirty="0"/>
              <a:t>, </a:t>
            </a:r>
            <a:r>
              <a:rPr lang="en-US" b="0" dirty="0" err="1"/>
              <a:t>így</a:t>
            </a:r>
            <a:r>
              <a:rPr lang="en-US" b="0" dirty="0"/>
              <a:t> </a:t>
            </a:r>
            <a:r>
              <a:rPr lang="en-US" b="0" dirty="0" err="1"/>
              <a:t>gyorsan</a:t>
            </a:r>
            <a:r>
              <a:rPr lang="en-US" b="0" dirty="0"/>
              <a:t> </a:t>
            </a:r>
            <a:r>
              <a:rPr lang="en-US" b="0" dirty="0" err="1"/>
              <a:t>tudtunk</a:t>
            </a:r>
            <a:r>
              <a:rPr lang="en-US" b="0" dirty="0"/>
              <a:t> </a:t>
            </a:r>
            <a:r>
              <a:rPr lang="en-US" b="0" dirty="0" err="1"/>
              <a:t>dolgozni</a:t>
            </a:r>
            <a:r>
              <a:rPr lang="en-US" b="0" dirty="0"/>
              <a:t> </a:t>
            </a:r>
            <a:r>
              <a:rPr lang="en-US" b="0" dirty="0" err="1"/>
              <a:t>és</a:t>
            </a:r>
            <a:r>
              <a:rPr lang="en-US" b="0" dirty="0"/>
              <a:t> </a:t>
            </a:r>
            <a:r>
              <a:rPr lang="en-US" b="0" dirty="0" err="1"/>
              <a:t>tesztelni</a:t>
            </a:r>
            <a:r>
              <a:rPr lang="en-US" b="0" dirty="0"/>
              <a:t>.</a:t>
            </a: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endParaRPr lang="en-US" dirty="0"/>
          </a:p>
          <a:p>
            <a:r>
              <a:rPr lang="en-US" b="0" dirty="0"/>
              <a:t>A </a:t>
            </a:r>
            <a:r>
              <a:rPr lang="en-US" b="0" dirty="0" err="1"/>
              <a:t>projekt</a:t>
            </a:r>
            <a:r>
              <a:rPr lang="en-US" b="0" dirty="0"/>
              <a:t> </a:t>
            </a:r>
            <a:r>
              <a:rPr lang="en-US" b="0" dirty="0" err="1"/>
              <a:t>dokumentációjának</a:t>
            </a:r>
            <a:r>
              <a:rPr lang="en-US" b="0" dirty="0"/>
              <a:t> </a:t>
            </a:r>
            <a:r>
              <a:rPr lang="en-US" b="0" dirty="0" err="1"/>
              <a:t>elkészítéséért</a:t>
            </a:r>
            <a:r>
              <a:rPr lang="en-US" b="0" dirty="0"/>
              <a:t> </a:t>
            </a:r>
            <a:r>
              <a:rPr lang="en-US" b="0" dirty="0" err="1"/>
              <a:t>elsősorban</a:t>
            </a:r>
            <a:r>
              <a:rPr lang="en-US" b="0" dirty="0"/>
              <a:t> </a:t>
            </a:r>
            <a:r>
              <a:rPr lang="en-US" b="0" dirty="0" err="1"/>
              <a:t>én</a:t>
            </a:r>
            <a:r>
              <a:rPr lang="en-US" b="0" dirty="0"/>
              <a:t> </a:t>
            </a:r>
            <a:r>
              <a:rPr lang="en-US" b="0" dirty="0" err="1"/>
              <a:t>voltam</a:t>
            </a:r>
            <a:r>
              <a:rPr lang="en-US" b="0" dirty="0"/>
              <a:t> a </a:t>
            </a:r>
            <a:r>
              <a:rPr lang="en-US" b="0" dirty="0" err="1"/>
              <a:t>felelős</a:t>
            </a:r>
            <a:r>
              <a:rPr lang="en-US" b="0" dirty="0"/>
              <a:t>, </a:t>
            </a:r>
            <a:r>
              <a:rPr lang="en-US" b="0" dirty="0" err="1"/>
              <a:t>azonban</a:t>
            </a:r>
            <a:r>
              <a:rPr lang="en-US" b="0" dirty="0"/>
              <a:t> </a:t>
            </a:r>
            <a:r>
              <a:rPr lang="en-US" b="0" dirty="0" err="1"/>
              <a:t>mindkét</a:t>
            </a:r>
            <a:r>
              <a:rPr lang="en-US" b="0" dirty="0"/>
              <a:t> </a:t>
            </a:r>
            <a:r>
              <a:rPr lang="en-US" b="0" dirty="0" err="1"/>
              <a:t>csapattársam</a:t>
            </a:r>
            <a:r>
              <a:rPr lang="en-US" b="0" dirty="0"/>
              <a:t> </a:t>
            </a:r>
            <a:r>
              <a:rPr lang="en-US" b="0" dirty="0" err="1"/>
              <a:t>jelentős</a:t>
            </a:r>
            <a:r>
              <a:rPr lang="en-US" b="0" dirty="0"/>
              <a:t> </a:t>
            </a:r>
            <a:r>
              <a:rPr lang="en-US" b="0" dirty="0" err="1"/>
              <a:t>mértékben</a:t>
            </a:r>
            <a:r>
              <a:rPr lang="en-US" b="0" dirty="0"/>
              <a:t> </a:t>
            </a:r>
            <a:r>
              <a:rPr lang="en-US" b="0" dirty="0" err="1"/>
              <a:t>hozzájárult</a:t>
            </a:r>
            <a:r>
              <a:rPr lang="en-US" b="0" dirty="0"/>
              <a:t> a </a:t>
            </a:r>
            <a:r>
              <a:rPr lang="en-US" b="0" dirty="0" err="1"/>
              <a:t>munkámhoz</a:t>
            </a:r>
            <a:r>
              <a:rPr lang="en-US" b="0" dirty="0"/>
              <a:t> – </a:t>
            </a:r>
            <a:r>
              <a:rPr lang="en-US" b="0" dirty="0" err="1"/>
              <a:t>különösen</a:t>
            </a:r>
            <a:r>
              <a:rPr lang="en-US" b="0" dirty="0"/>
              <a:t> a </a:t>
            </a:r>
            <a:r>
              <a:rPr lang="en-US" b="0" dirty="0" err="1"/>
              <a:t>tesztesetek</a:t>
            </a:r>
            <a:r>
              <a:rPr lang="en-US" b="0" dirty="0"/>
              <a:t> </a:t>
            </a:r>
            <a:r>
              <a:rPr lang="en-US" b="0" dirty="0" err="1"/>
              <a:t>kidolgozásában</a:t>
            </a:r>
            <a:r>
              <a:rPr lang="en-US" b="0" dirty="0"/>
              <a:t> </a:t>
            </a:r>
            <a:r>
              <a:rPr lang="en-US" b="0" dirty="0" err="1"/>
              <a:t>segítettek</a:t>
            </a:r>
            <a:r>
              <a:rPr lang="en-US" b="0" dirty="0"/>
              <a:t>. Az ő </a:t>
            </a:r>
            <a:r>
              <a:rPr lang="en-US" b="0" dirty="0" err="1"/>
              <a:t>támogatásukkal</a:t>
            </a:r>
            <a:r>
              <a:rPr lang="en-US" b="0" dirty="0"/>
              <a:t> </a:t>
            </a:r>
            <a:r>
              <a:rPr lang="en-US" b="0" dirty="0" err="1"/>
              <a:t>sikerült</a:t>
            </a:r>
            <a:r>
              <a:rPr lang="en-US" b="0" dirty="0"/>
              <a:t> a </a:t>
            </a:r>
            <a:r>
              <a:rPr lang="en-US" b="0" dirty="0" err="1"/>
              <a:t>tesztelési</a:t>
            </a:r>
            <a:r>
              <a:rPr lang="en-US" b="0" dirty="0"/>
              <a:t> </a:t>
            </a:r>
            <a:r>
              <a:rPr lang="en-US" b="0" dirty="0" err="1"/>
              <a:t>dokumentációt</a:t>
            </a:r>
            <a:r>
              <a:rPr lang="en-US" b="0" dirty="0"/>
              <a:t> </a:t>
            </a:r>
            <a:r>
              <a:rPr lang="en-US" b="0" dirty="0" err="1"/>
              <a:t>pontosan</a:t>
            </a:r>
            <a:r>
              <a:rPr lang="en-US" b="0" dirty="0"/>
              <a:t> </a:t>
            </a:r>
            <a:r>
              <a:rPr lang="en-US" b="0" dirty="0" err="1"/>
              <a:t>és</a:t>
            </a:r>
            <a:r>
              <a:rPr lang="en-US" b="0" dirty="0"/>
              <a:t> </a:t>
            </a:r>
            <a:r>
              <a:rPr lang="en-US" b="0" dirty="0" err="1"/>
              <a:t>áttekinthetően</a:t>
            </a:r>
            <a:r>
              <a:rPr lang="en-US" b="0" dirty="0"/>
              <a:t> </a:t>
            </a:r>
            <a:r>
              <a:rPr lang="en-US" b="0" dirty="0" err="1"/>
              <a:t>összeállítanom</a:t>
            </a:r>
            <a:r>
              <a:rPr lang="en-US" b="0" dirty="0"/>
              <a:t>.</a:t>
            </a:r>
          </a:p>
          <a:p>
            <a:r>
              <a:rPr lang="en-US" dirty="0"/>
              <a:t>A </a:t>
            </a:r>
            <a:r>
              <a:rPr lang="en-US" dirty="0" err="1"/>
              <a:t>teljes</a:t>
            </a:r>
            <a:r>
              <a:rPr lang="en-US" dirty="0"/>
              <a:t> </a:t>
            </a:r>
            <a:r>
              <a:rPr lang="en-US" dirty="0" err="1"/>
              <a:t>dokumentációt</a:t>
            </a:r>
            <a:r>
              <a:rPr lang="en-US" dirty="0"/>
              <a:t> </a:t>
            </a:r>
            <a:r>
              <a:rPr lang="en-US" dirty="0" err="1"/>
              <a:t>több</a:t>
            </a:r>
            <a:r>
              <a:rPr lang="en-US" dirty="0"/>
              <a:t> </a:t>
            </a:r>
            <a:r>
              <a:rPr lang="en-US" dirty="0" err="1"/>
              <a:t>részre</a:t>
            </a:r>
            <a:r>
              <a:rPr lang="en-US" dirty="0"/>
              <a:t> </a:t>
            </a:r>
            <a:r>
              <a:rPr lang="en-US" dirty="0" err="1"/>
              <a:t>bontottam</a:t>
            </a:r>
            <a:r>
              <a:rPr lang="en-US" dirty="0"/>
              <a:t>, </a:t>
            </a:r>
            <a:r>
              <a:rPr lang="en-US" dirty="0" err="1"/>
              <a:t>azonban</a:t>
            </a:r>
            <a:r>
              <a:rPr lang="en-US" dirty="0"/>
              <a:t> </a:t>
            </a:r>
            <a:r>
              <a:rPr lang="en-US" dirty="0" err="1"/>
              <a:t>három</a:t>
            </a:r>
            <a:r>
              <a:rPr lang="en-US" dirty="0"/>
              <a:t> </a:t>
            </a:r>
            <a:r>
              <a:rPr lang="en-US" dirty="0" err="1"/>
              <a:t>fő</a:t>
            </a:r>
            <a:r>
              <a:rPr lang="en-US" dirty="0"/>
              <a:t> </a:t>
            </a:r>
            <a:r>
              <a:rPr lang="en-US" dirty="0" err="1"/>
              <a:t>szekciót</a:t>
            </a:r>
            <a:r>
              <a:rPr lang="en-US" dirty="0"/>
              <a:t> </a:t>
            </a:r>
            <a:r>
              <a:rPr lang="en-US" dirty="0" err="1"/>
              <a:t>szeretnék</a:t>
            </a:r>
            <a:r>
              <a:rPr lang="en-US" dirty="0"/>
              <a:t> </a:t>
            </a:r>
            <a:r>
              <a:rPr lang="en-US" dirty="0" err="1"/>
              <a:t>kiemelni</a:t>
            </a:r>
            <a:r>
              <a:rPr lang="en-US" dirty="0"/>
              <a:t>: a </a:t>
            </a:r>
            <a:r>
              <a:rPr lang="en-US" b="1" dirty="0" err="1"/>
              <a:t>Tesztelési</a:t>
            </a:r>
            <a:r>
              <a:rPr lang="en-US" b="1" dirty="0"/>
              <a:t> </a:t>
            </a:r>
            <a:r>
              <a:rPr lang="en-US" b="1" dirty="0" err="1"/>
              <a:t>dokumentációt</a:t>
            </a:r>
            <a:r>
              <a:rPr lang="en-US" dirty="0"/>
              <a:t>, a </a:t>
            </a:r>
            <a:r>
              <a:rPr lang="en-US" b="1" dirty="0" err="1"/>
              <a:t>Felhasználói</a:t>
            </a:r>
            <a:r>
              <a:rPr lang="en-US" b="1" dirty="0"/>
              <a:t> </a:t>
            </a:r>
            <a:r>
              <a:rPr lang="en-US" b="1" dirty="0" err="1"/>
              <a:t>dokumentációt</a:t>
            </a:r>
            <a:r>
              <a:rPr lang="en-US" dirty="0"/>
              <a:t>, </a:t>
            </a:r>
            <a:r>
              <a:rPr lang="en-US" dirty="0" err="1"/>
              <a:t>valamint</a:t>
            </a:r>
            <a:r>
              <a:rPr lang="en-US" dirty="0"/>
              <a:t> a </a:t>
            </a:r>
            <a:r>
              <a:rPr lang="en-US" b="1" dirty="0" err="1"/>
              <a:t>Fejlesztői</a:t>
            </a:r>
            <a:r>
              <a:rPr lang="en-US" b="1" dirty="0"/>
              <a:t> </a:t>
            </a:r>
            <a:r>
              <a:rPr lang="en-US" b="1" dirty="0" err="1"/>
              <a:t>dokumentációt</a:t>
            </a:r>
            <a:r>
              <a:rPr lang="en-US" dirty="0"/>
              <a:t>.</a:t>
            </a:r>
            <a:endParaRPr lang="en-US" dirty="0">
              <a:ea typeface="Calibri"/>
              <a:cs typeface="Calibri"/>
            </a:endParaRPr>
          </a:p>
          <a:p>
            <a:r>
              <a:rPr lang="en-US" b="1" dirty="0" err="1"/>
              <a:t>Felhasználói</a:t>
            </a:r>
            <a:r>
              <a:rPr lang="en-US" b="1" dirty="0"/>
              <a:t> </a:t>
            </a:r>
            <a:r>
              <a:rPr lang="en-US" b="1" dirty="0" err="1"/>
              <a:t>dokumentáció</a:t>
            </a:r>
            <a:endParaRPr lang="en-US" dirty="0"/>
          </a:p>
          <a:p>
            <a:r>
              <a:rPr lang="en-US" dirty="0" err="1"/>
              <a:t>Ennek</a:t>
            </a:r>
            <a:r>
              <a:rPr lang="en-US" dirty="0"/>
              <a:t> a </a:t>
            </a:r>
            <a:r>
              <a:rPr lang="en-US" dirty="0" err="1"/>
              <a:t>résznek</a:t>
            </a:r>
            <a:r>
              <a:rPr lang="en-US" dirty="0"/>
              <a:t> a </a:t>
            </a:r>
            <a:r>
              <a:rPr lang="en-US" dirty="0" err="1"/>
              <a:t>célja</a:t>
            </a:r>
            <a:r>
              <a:rPr lang="en-US" dirty="0"/>
              <a:t>, </a:t>
            </a:r>
            <a:r>
              <a:rPr lang="en-US" dirty="0" err="1"/>
              <a:t>hogy</a:t>
            </a:r>
            <a:r>
              <a:rPr lang="en-US" dirty="0"/>
              <a:t> </a:t>
            </a:r>
            <a:r>
              <a:rPr lang="en-US" dirty="0" err="1"/>
              <a:t>részletes</a:t>
            </a:r>
            <a:r>
              <a:rPr lang="en-US" dirty="0"/>
              <a:t> </a:t>
            </a:r>
            <a:r>
              <a:rPr lang="en-US" dirty="0" err="1"/>
              <a:t>útmutatást</a:t>
            </a:r>
            <a:r>
              <a:rPr lang="en-US" dirty="0"/>
              <a:t> </a:t>
            </a:r>
            <a:r>
              <a:rPr lang="en-US" dirty="0" err="1"/>
              <a:t>nyújtson</a:t>
            </a:r>
            <a:r>
              <a:rPr lang="en-US" dirty="0"/>
              <a:t> a </a:t>
            </a:r>
            <a:r>
              <a:rPr lang="en-US" dirty="0" err="1"/>
              <a:t>végfelhasználók</a:t>
            </a:r>
            <a:r>
              <a:rPr lang="en-US" dirty="0"/>
              <a:t> </a:t>
            </a:r>
            <a:r>
              <a:rPr lang="en-US" dirty="0" err="1"/>
              <a:t>számára</a:t>
            </a:r>
            <a:r>
              <a:rPr lang="en-US" dirty="0"/>
              <a:t>. </a:t>
            </a:r>
            <a:r>
              <a:rPr lang="en-US" dirty="0" err="1"/>
              <a:t>Több</a:t>
            </a:r>
            <a:r>
              <a:rPr lang="en-US" dirty="0"/>
              <a:t> </a:t>
            </a:r>
            <a:r>
              <a:rPr lang="en-US" dirty="0" err="1"/>
              <a:t>oldalon</a:t>
            </a:r>
            <a:r>
              <a:rPr lang="en-US" dirty="0"/>
              <a:t> </a:t>
            </a:r>
            <a:r>
              <a:rPr lang="en-US" dirty="0" err="1"/>
              <a:t>keresztül</a:t>
            </a:r>
            <a:r>
              <a:rPr lang="en-US" dirty="0"/>
              <a:t> </a:t>
            </a:r>
            <a:r>
              <a:rPr lang="en-US" dirty="0" err="1"/>
              <a:t>ismertetem</a:t>
            </a:r>
            <a:r>
              <a:rPr lang="en-US" dirty="0"/>
              <a:t>, </a:t>
            </a:r>
            <a:r>
              <a:rPr lang="en-US" dirty="0" err="1"/>
              <a:t>hogy</a:t>
            </a:r>
            <a:r>
              <a:rPr lang="en-US" dirty="0"/>
              <a:t> </a:t>
            </a:r>
            <a:r>
              <a:rPr lang="en-US" dirty="0" err="1"/>
              <a:t>milyen</a:t>
            </a:r>
            <a:r>
              <a:rPr lang="en-US" dirty="0"/>
              <a:t> </a:t>
            </a:r>
            <a:r>
              <a:rPr lang="en-US" dirty="0" err="1"/>
              <a:t>funkciók</a:t>
            </a:r>
            <a:r>
              <a:rPr lang="en-US" dirty="0"/>
              <a:t> </a:t>
            </a:r>
            <a:r>
              <a:rPr lang="en-US" dirty="0" err="1"/>
              <a:t>érhetők</a:t>
            </a:r>
            <a:r>
              <a:rPr lang="en-US" dirty="0"/>
              <a:t> el </a:t>
            </a:r>
            <a:r>
              <a:rPr lang="en-US" dirty="0" err="1"/>
              <a:t>az</a:t>
            </a:r>
            <a:r>
              <a:rPr lang="en-US" dirty="0"/>
              <a:t> </a:t>
            </a:r>
            <a:r>
              <a:rPr lang="en-US" dirty="0" err="1"/>
              <a:t>oldalon</a:t>
            </a:r>
            <a:r>
              <a:rPr lang="en-US" dirty="0"/>
              <a:t>, </a:t>
            </a:r>
            <a:r>
              <a:rPr lang="en-US" dirty="0" err="1"/>
              <a:t>hogyan</a:t>
            </a:r>
            <a:r>
              <a:rPr lang="en-US" dirty="0"/>
              <a:t> </a:t>
            </a:r>
            <a:r>
              <a:rPr lang="en-US" dirty="0" err="1"/>
              <a:t>lehet</a:t>
            </a:r>
            <a:r>
              <a:rPr lang="en-US" dirty="0"/>
              <a:t> </a:t>
            </a:r>
            <a:r>
              <a:rPr lang="en-US" dirty="0" err="1"/>
              <a:t>azokat</a:t>
            </a:r>
            <a:r>
              <a:rPr lang="en-US" dirty="0"/>
              <a:t> </a:t>
            </a:r>
            <a:r>
              <a:rPr lang="en-US" dirty="0" err="1"/>
              <a:t>használni</a:t>
            </a:r>
            <a:r>
              <a:rPr lang="en-US" dirty="0"/>
              <a:t>, </a:t>
            </a:r>
            <a:r>
              <a:rPr lang="en-US" dirty="0" err="1"/>
              <a:t>és</a:t>
            </a:r>
            <a:r>
              <a:rPr lang="en-US" dirty="0"/>
              <a:t> mire </a:t>
            </a:r>
            <a:r>
              <a:rPr lang="en-US" dirty="0" err="1"/>
              <a:t>számíthat</a:t>
            </a:r>
            <a:r>
              <a:rPr lang="en-US" dirty="0"/>
              <a:t> a </a:t>
            </a:r>
            <a:r>
              <a:rPr lang="en-US" dirty="0" err="1"/>
              <a:t>felhasználó</a:t>
            </a:r>
            <a:r>
              <a:rPr lang="en-US" dirty="0"/>
              <a:t> a </a:t>
            </a:r>
            <a:r>
              <a:rPr lang="en-US" dirty="0" err="1"/>
              <a:t>különböző</a:t>
            </a:r>
            <a:r>
              <a:rPr lang="en-US" dirty="0"/>
              <a:t> </a:t>
            </a:r>
            <a:r>
              <a:rPr lang="en-US" dirty="0" err="1"/>
              <a:t>folyamatok</a:t>
            </a:r>
            <a:r>
              <a:rPr lang="en-US" dirty="0"/>
              <a:t> </a:t>
            </a:r>
            <a:r>
              <a:rPr lang="en-US" dirty="0" err="1"/>
              <a:t>során</a:t>
            </a:r>
            <a:r>
              <a:rPr lang="en-US" dirty="0"/>
              <a:t>.</a:t>
            </a:r>
          </a:p>
          <a:p>
            <a:r>
              <a:rPr lang="en-US" b="1" dirty="0" err="1"/>
              <a:t>Fejlesztői</a:t>
            </a:r>
            <a:r>
              <a:rPr lang="en-US" b="1" dirty="0"/>
              <a:t> </a:t>
            </a:r>
            <a:r>
              <a:rPr lang="en-US" b="1" dirty="0" err="1"/>
              <a:t>dokumentáció</a:t>
            </a:r>
            <a:endParaRPr lang="en-US" dirty="0"/>
          </a:p>
          <a:p>
            <a:r>
              <a:rPr lang="en-US" dirty="0" err="1"/>
              <a:t>Ez</a:t>
            </a:r>
            <a:r>
              <a:rPr lang="en-US" dirty="0"/>
              <a:t> a </a:t>
            </a:r>
            <a:r>
              <a:rPr lang="en-US" dirty="0" err="1"/>
              <a:t>rész</a:t>
            </a:r>
            <a:r>
              <a:rPr lang="en-US" dirty="0"/>
              <a:t> a </a:t>
            </a:r>
            <a:r>
              <a:rPr lang="en-US" dirty="0" err="1"/>
              <a:t>technikai</a:t>
            </a:r>
            <a:r>
              <a:rPr lang="en-US" dirty="0"/>
              <a:t> </a:t>
            </a:r>
            <a:r>
              <a:rPr lang="en-US" dirty="0" err="1"/>
              <a:t>részletekre</a:t>
            </a:r>
            <a:r>
              <a:rPr lang="en-US" dirty="0"/>
              <a:t> </a:t>
            </a:r>
            <a:r>
              <a:rPr lang="en-US" dirty="0" err="1"/>
              <a:t>összpontosít</a:t>
            </a:r>
            <a:r>
              <a:rPr lang="en-US" dirty="0"/>
              <a:t>, </a:t>
            </a:r>
            <a:r>
              <a:rPr lang="en-US" dirty="0" err="1"/>
              <a:t>és</a:t>
            </a:r>
            <a:r>
              <a:rPr lang="en-US" dirty="0"/>
              <a:t> </a:t>
            </a:r>
            <a:r>
              <a:rPr lang="en-US" dirty="0" err="1"/>
              <a:t>elsősorban</a:t>
            </a:r>
            <a:r>
              <a:rPr lang="en-US" dirty="0"/>
              <a:t> </a:t>
            </a:r>
            <a:r>
              <a:rPr lang="en-US" dirty="0" err="1"/>
              <a:t>fejlesztőknek</a:t>
            </a:r>
            <a:r>
              <a:rPr lang="en-US" dirty="0"/>
              <a:t> </a:t>
            </a:r>
            <a:r>
              <a:rPr lang="en-US" dirty="0" err="1"/>
              <a:t>készült</a:t>
            </a:r>
            <a:r>
              <a:rPr lang="en-US" dirty="0"/>
              <a:t>. </a:t>
            </a:r>
            <a:r>
              <a:rPr lang="en-US" dirty="0" err="1"/>
              <a:t>Tartalmazza</a:t>
            </a:r>
            <a:r>
              <a:rPr lang="en-US" dirty="0"/>
              <a:t> </a:t>
            </a:r>
            <a:r>
              <a:rPr lang="en-US" dirty="0" err="1"/>
              <a:t>az</a:t>
            </a:r>
            <a:r>
              <a:rPr lang="en-US" dirty="0"/>
              <a:t> </a:t>
            </a:r>
            <a:r>
              <a:rPr lang="en-US" dirty="0" err="1"/>
              <a:t>adatmodell</a:t>
            </a:r>
            <a:r>
              <a:rPr lang="en-US" dirty="0"/>
              <a:t> </a:t>
            </a:r>
            <a:r>
              <a:rPr lang="en-US" dirty="0" err="1"/>
              <a:t>bemutatását</a:t>
            </a:r>
            <a:r>
              <a:rPr lang="en-US" dirty="0"/>
              <a:t>, a </a:t>
            </a:r>
            <a:r>
              <a:rPr lang="en-US" dirty="0" err="1"/>
              <a:t>használt</a:t>
            </a:r>
            <a:r>
              <a:rPr lang="en-US" dirty="0"/>
              <a:t> </a:t>
            </a:r>
            <a:r>
              <a:rPr lang="en-US" dirty="0" err="1"/>
              <a:t>technológiák</a:t>
            </a:r>
            <a:r>
              <a:rPr lang="en-US" dirty="0"/>
              <a:t> </a:t>
            </a:r>
            <a:r>
              <a:rPr lang="en-US" dirty="0" err="1"/>
              <a:t>és</a:t>
            </a:r>
            <a:r>
              <a:rPr lang="en-US" dirty="0"/>
              <a:t> </a:t>
            </a:r>
            <a:r>
              <a:rPr lang="en-US" dirty="0" err="1"/>
              <a:t>szoftverek</a:t>
            </a:r>
            <a:r>
              <a:rPr lang="en-US" dirty="0"/>
              <a:t> </a:t>
            </a:r>
            <a:r>
              <a:rPr lang="en-US" dirty="0" err="1"/>
              <a:t>listáját</a:t>
            </a:r>
            <a:r>
              <a:rPr lang="en-US" dirty="0"/>
              <a:t>, </a:t>
            </a:r>
            <a:r>
              <a:rPr lang="en-US" dirty="0" err="1"/>
              <a:t>valamint</a:t>
            </a:r>
            <a:r>
              <a:rPr lang="en-US" dirty="0"/>
              <a:t> </a:t>
            </a:r>
            <a:r>
              <a:rPr lang="en-US" dirty="0" err="1"/>
              <a:t>az</a:t>
            </a:r>
            <a:r>
              <a:rPr lang="en-US" dirty="0"/>
              <a:t> </a:t>
            </a:r>
            <a:r>
              <a:rPr lang="en-US" dirty="0" err="1"/>
              <a:t>adatbázisban</a:t>
            </a:r>
            <a:r>
              <a:rPr lang="en-US" dirty="0"/>
              <a:t> </a:t>
            </a:r>
            <a:r>
              <a:rPr lang="en-US" dirty="0" err="1"/>
              <a:t>alkalmazott</a:t>
            </a:r>
            <a:r>
              <a:rPr lang="en-US" dirty="0"/>
              <a:t> </a:t>
            </a:r>
            <a:r>
              <a:rPr lang="en-US" dirty="0" err="1"/>
              <a:t>kapcsolatok</a:t>
            </a:r>
            <a:r>
              <a:rPr lang="en-US" dirty="0"/>
              <a:t> </a:t>
            </a:r>
            <a:r>
              <a:rPr lang="en-US" dirty="0" err="1"/>
              <a:t>és</a:t>
            </a:r>
            <a:r>
              <a:rPr lang="en-US" dirty="0"/>
              <a:t> </a:t>
            </a:r>
            <a:r>
              <a:rPr lang="en-US" dirty="0" err="1"/>
              <a:t>indexek</a:t>
            </a:r>
            <a:r>
              <a:rPr lang="en-US" dirty="0"/>
              <a:t> </a:t>
            </a:r>
            <a:r>
              <a:rPr lang="en-US" dirty="0" err="1"/>
              <a:t>részletes</a:t>
            </a:r>
            <a:r>
              <a:rPr lang="en-US" dirty="0"/>
              <a:t> </a:t>
            </a:r>
            <a:r>
              <a:rPr lang="en-US" dirty="0" err="1"/>
              <a:t>leírását</a:t>
            </a:r>
            <a:r>
              <a:rPr lang="en-US" dirty="0"/>
              <a:t> – </a:t>
            </a:r>
            <a:r>
              <a:rPr lang="en-US" dirty="0" err="1"/>
              <a:t>melyeket</a:t>
            </a:r>
            <a:r>
              <a:rPr lang="en-US" dirty="0"/>
              <a:t> </a:t>
            </a:r>
            <a:r>
              <a:rPr lang="en-US" dirty="0" err="1"/>
              <a:t>Andrással</a:t>
            </a:r>
            <a:r>
              <a:rPr lang="en-US" dirty="0"/>
              <a:t> </a:t>
            </a:r>
            <a:r>
              <a:rPr lang="en-US" dirty="0" err="1"/>
              <a:t>közösen</a:t>
            </a:r>
            <a:r>
              <a:rPr lang="en-US" dirty="0"/>
              <a:t> </a:t>
            </a:r>
            <a:r>
              <a:rPr lang="en-US" dirty="0" err="1"/>
              <a:t>dolgoztunk</a:t>
            </a:r>
            <a:r>
              <a:rPr lang="en-US" dirty="0"/>
              <a:t> </a:t>
            </a:r>
            <a:r>
              <a:rPr lang="en-US" dirty="0" err="1"/>
              <a:t>ki</a:t>
            </a:r>
            <a:r>
              <a:rPr lang="en-US" dirty="0"/>
              <a:t>.</a:t>
            </a:r>
          </a:p>
          <a:p>
            <a:r>
              <a:rPr lang="en-US" b="1" dirty="0" err="1"/>
              <a:t>Tesztelési</a:t>
            </a:r>
            <a:r>
              <a:rPr lang="en-US" b="1" dirty="0"/>
              <a:t> </a:t>
            </a:r>
            <a:r>
              <a:rPr lang="en-US" b="1" dirty="0" err="1"/>
              <a:t>dokumentáció</a:t>
            </a:r>
            <a:endParaRPr lang="en-US" dirty="0"/>
          </a:p>
          <a:p>
            <a:r>
              <a:rPr lang="en-US" dirty="0" err="1"/>
              <a:t>Ebben</a:t>
            </a:r>
            <a:r>
              <a:rPr lang="en-US" dirty="0"/>
              <a:t> a </a:t>
            </a:r>
            <a:r>
              <a:rPr lang="en-US" dirty="0" err="1"/>
              <a:t>szekcióban</a:t>
            </a:r>
            <a:r>
              <a:rPr lang="en-US" dirty="0"/>
              <a:t> </a:t>
            </a:r>
            <a:r>
              <a:rPr lang="en-US" dirty="0" err="1"/>
              <a:t>részletesen</a:t>
            </a:r>
            <a:r>
              <a:rPr lang="en-US" dirty="0"/>
              <a:t> </a:t>
            </a:r>
            <a:r>
              <a:rPr lang="en-US" dirty="0" err="1"/>
              <a:t>bemutattam</a:t>
            </a:r>
            <a:r>
              <a:rPr lang="en-US" dirty="0"/>
              <a:t> </a:t>
            </a:r>
            <a:r>
              <a:rPr lang="en-US" dirty="0" err="1"/>
              <a:t>az</a:t>
            </a:r>
            <a:r>
              <a:rPr lang="en-US" dirty="0"/>
              <a:t> </a:t>
            </a:r>
            <a:r>
              <a:rPr lang="en-US" dirty="0" err="1"/>
              <a:t>általunk</a:t>
            </a:r>
            <a:r>
              <a:rPr lang="en-US" dirty="0"/>
              <a:t> </a:t>
            </a:r>
            <a:r>
              <a:rPr lang="en-US" dirty="0" err="1"/>
              <a:t>végzett</a:t>
            </a:r>
            <a:r>
              <a:rPr lang="en-US" dirty="0"/>
              <a:t> </a:t>
            </a:r>
            <a:r>
              <a:rPr lang="en-US" dirty="0" err="1"/>
              <a:t>tesztek</a:t>
            </a:r>
            <a:r>
              <a:rPr lang="en-US" dirty="0"/>
              <a:t> </a:t>
            </a:r>
            <a:r>
              <a:rPr lang="en-US" dirty="0" err="1"/>
              <a:t>típusait</a:t>
            </a:r>
            <a:r>
              <a:rPr lang="en-US" dirty="0"/>
              <a:t> </a:t>
            </a:r>
            <a:r>
              <a:rPr lang="en-US" dirty="0" err="1"/>
              <a:t>és</a:t>
            </a:r>
            <a:r>
              <a:rPr lang="en-US" dirty="0"/>
              <a:t> </a:t>
            </a:r>
            <a:r>
              <a:rPr lang="en-US" dirty="0" err="1"/>
              <a:t>azok</a:t>
            </a:r>
            <a:r>
              <a:rPr lang="en-US" dirty="0"/>
              <a:t> </a:t>
            </a:r>
            <a:r>
              <a:rPr lang="en-US" dirty="0" err="1"/>
              <a:t>célját</a:t>
            </a:r>
            <a:r>
              <a:rPr lang="en-US" dirty="0"/>
              <a:t>. A </a:t>
            </a:r>
            <a:r>
              <a:rPr lang="en-US" dirty="0" err="1"/>
              <a:t>tesztelést</a:t>
            </a:r>
            <a:r>
              <a:rPr lang="en-US" dirty="0"/>
              <a:t> </a:t>
            </a:r>
            <a:r>
              <a:rPr lang="en-US" dirty="0" err="1"/>
              <a:t>több</a:t>
            </a:r>
            <a:r>
              <a:rPr lang="en-US" dirty="0"/>
              <a:t> </a:t>
            </a:r>
            <a:r>
              <a:rPr lang="en-US" dirty="0" err="1"/>
              <a:t>külön</a:t>
            </a:r>
            <a:r>
              <a:rPr lang="en-US" dirty="0"/>
              <a:t> </a:t>
            </a:r>
            <a:r>
              <a:rPr lang="en-US" dirty="0" err="1"/>
              <a:t>szakaszra</a:t>
            </a:r>
            <a:r>
              <a:rPr lang="en-US" dirty="0"/>
              <a:t> </a:t>
            </a:r>
            <a:r>
              <a:rPr lang="en-US" dirty="0" err="1"/>
              <a:t>és</a:t>
            </a:r>
            <a:r>
              <a:rPr lang="en-US" dirty="0"/>
              <a:t> </a:t>
            </a:r>
            <a:r>
              <a:rPr lang="en-US" dirty="0" err="1"/>
              <a:t>folyamatra</a:t>
            </a:r>
            <a:r>
              <a:rPr lang="en-US" dirty="0"/>
              <a:t> </a:t>
            </a:r>
            <a:r>
              <a:rPr lang="en-US" dirty="0" err="1"/>
              <a:t>bontottam</a:t>
            </a:r>
            <a:r>
              <a:rPr lang="en-US" dirty="0"/>
              <a:t>, </a:t>
            </a:r>
            <a:r>
              <a:rPr lang="en-US" dirty="0" err="1"/>
              <a:t>így</a:t>
            </a:r>
            <a:r>
              <a:rPr lang="en-US" dirty="0"/>
              <a:t> </a:t>
            </a:r>
            <a:r>
              <a:rPr lang="en-US" dirty="0" err="1"/>
              <a:t>könnyen</a:t>
            </a:r>
            <a:r>
              <a:rPr lang="en-US" dirty="0"/>
              <a:t> </a:t>
            </a:r>
            <a:r>
              <a:rPr lang="en-US" dirty="0" err="1"/>
              <a:t>nyomon</a:t>
            </a:r>
            <a:r>
              <a:rPr lang="en-US" dirty="0"/>
              <a:t> </a:t>
            </a:r>
            <a:r>
              <a:rPr lang="en-US" dirty="0" err="1"/>
              <a:t>követhető</a:t>
            </a:r>
            <a:r>
              <a:rPr lang="en-US" dirty="0"/>
              <a:t>, </a:t>
            </a:r>
            <a:r>
              <a:rPr lang="en-US" dirty="0" err="1"/>
              <a:t>hogy</a:t>
            </a:r>
            <a:r>
              <a:rPr lang="en-US" dirty="0"/>
              <a:t> </a:t>
            </a:r>
            <a:r>
              <a:rPr lang="en-US" dirty="0" err="1"/>
              <a:t>mely</a:t>
            </a:r>
            <a:r>
              <a:rPr lang="en-US" dirty="0"/>
              <a:t> </a:t>
            </a:r>
            <a:r>
              <a:rPr lang="en-US" dirty="0" err="1"/>
              <a:t>kritikus</a:t>
            </a:r>
            <a:r>
              <a:rPr lang="en-US" dirty="0"/>
              <a:t> </a:t>
            </a:r>
            <a:r>
              <a:rPr lang="en-US" dirty="0" err="1"/>
              <a:t>funkciókat</a:t>
            </a:r>
            <a:r>
              <a:rPr lang="en-US" dirty="0"/>
              <a:t> </a:t>
            </a:r>
            <a:r>
              <a:rPr lang="en-US" dirty="0" err="1"/>
              <a:t>teszteltük</a:t>
            </a:r>
            <a:r>
              <a:rPr lang="en-US" dirty="0"/>
              <a:t> a </a:t>
            </a:r>
            <a:r>
              <a:rPr lang="en-US" dirty="0" err="1"/>
              <a:t>rendszer</a:t>
            </a:r>
            <a:r>
              <a:rPr lang="en-US" dirty="0"/>
              <a:t> </a:t>
            </a:r>
            <a:r>
              <a:rPr lang="en-US" dirty="0" err="1"/>
              <a:t>stabilitásának</a:t>
            </a:r>
            <a:r>
              <a:rPr lang="en-US" dirty="0"/>
              <a:t> </a:t>
            </a:r>
            <a:r>
              <a:rPr lang="en-US" dirty="0" err="1"/>
              <a:t>és</a:t>
            </a:r>
            <a:r>
              <a:rPr lang="en-US" dirty="0"/>
              <a:t> </a:t>
            </a:r>
            <a:r>
              <a:rPr lang="en-US" dirty="0" err="1"/>
              <a:t>megbízhatóságának</a:t>
            </a:r>
            <a:r>
              <a:rPr lang="en-US" dirty="0"/>
              <a:t> </a:t>
            </a:r>
            <a:r>
              <a:rPr lang="en-US" dirty="0" err="1"/>
              <a:t>biztosítása</a:t>
            </a:r>
            <a:r>
              <a:rPr lang="en-US" dirty="0"/>
              <a:t> </a:t>
            </a:r>
            <a:r>
              <a:rPr lang="en-US" dirty="0" err="1"/>
              <a:t>érdekében</a:t>
            </a:r>
            <a:r>
              <a:rPr lang="en-US" dirty="0"/>
              <a:t>.</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András</a:t>
            </a:r>
            <a:r>
              <a:rPr lang="en-US" dirty="0">
                <a:ea typeface="Calibri"/>
                <a:cs typeface="Calibri"/>
              </a:rPr>
              <a:t>, Gergő </a:t>
            </a:r>
            <a:r>
              <a:rPr lang="en-US" dirty="0" err="1">
                <a:ea typeface="Calibri"/>
                <a:cs typeface="Calibri"/>
              </a:rPr>
              <a:t>megint</a:t>
            </a:r>
            <a:r>
              <a:rPr lang="en-US" dirty="0">
                <a:ea typeface="Calibri"/>
                <a:cs typeface="Calibri"/>
              </a:rPr>
              <a:t>)</a:t>
            </a:r>
          </a:p>
          <a:p>
            <a:endParaRPr lang="en-US" dirty="0">
              <a:ea typeface="Calibri"/>
              <a:cs typeface="Calibri"/>
            </a:endParaRPr>
          </a:p>
          <a:p>
            <a:r>
              <a:rPr lang="en-US" b="1" dirty="0" err="1"/>
              <a:t>András</a:t>
            </a:r>
            <a:r>
              <a:rPr lang="en-US" b="1" dirty="0"/>
              <a:t>:</a:t>
            </a:r>
            <a:br>
              <a:rPr lang="en-US" b="1" dirty="0">
                <a:cs typeface="+mn-lt"/>
              </a:rPr>
            </a:br>
            <a:r>
              <a:rPr lang="en-US" b="1" dirty="0"/>
              <a:t> </a:t>
            </a:r>
            <a:r>
              <a:rPr lang="en-US" b="0" dirty="0"/>
              <a:t>Here’s our backend setup, built with API-k, </a:t>
            </a:r>
            <a:r>
              <a:rPr lang="en-US" b="0" dirty="0" err="1"/>
              <a:t>Kapszolat</a:t>
            </a:r>
            <a:r>
              <a:rPr lang="en-US" b="0" dirty="0"/>
              <a:t>, </a:t>
            </a:r>
            <a:r>
              <a:rPr lang="en-US" b="0" dirty="0" err="1"/>
              <a:t>Lekérdezések</a:t>
            </a:r>
            <a:r>
              <a:rPr lang="en-US" b="0" dirty="0"/>
              <a:t>, and MySQL. On the left, you can see a GET /genres endpoint. It queries our MySQL database, joining the genres and </a:t>
            </a:r>
            <a:r>
              <a:rPr lang="en-US" b="0" dirty="0" err="1"/>
              <a:t>vinyls</a:t>
            </a:r>
            <a:r>
              <a:rPr lang="en-US" b="0" dirty="0"/>
              <a:t> tables to fetch fields like </a:t>
            </a:r>
            <a:r>
              <a:rPr lang="en-US" b="0" dirty="0" err="1"/>
              <a:t>vinyl_id</a:t>
            </a:r>
            <a:r>
              <a:rPr lang="en-US" b="0" dirty="0"/>
              <a:t>, </a:t>
            </a:r>
            <a:r>
              <a:rPr lang="en-US" b="0" dirty="0" err="1"/>
              <a:t>vinyl_name</a:t>
            </a:r>
            <a:r>
              <a:rPr lang="en-US" b="0" dirty="0"/>
              <a:t>, and genre, returning the data as JSON. We used Node.js with Express to create this API, focusing on clean data delivery and error handling.</a:t>
            </a:r>
          </a:p>
          <a:p>
            <a:endParaRPr lang="en-US" b="0" dirty="0"/>
          </a:p>
          <a:p>
            <a:r>
              <a:rPr lang="en-US" b="1" dirty="0"/>
              <a:t>Gergő:</a:t>
            </a:r>
            <a:br>
              <a:rPr lang="en-US" b="1" dirty="0">
                <a:cs typeface="+mn-lt"/>
              </a:rPr>
            </a:br>
            <a:r>
              <a:rPr lang="en-US" b="1" dirty="0"/>
              <a:t> </a:t>
            </a:r>
            <a:r>
              <a:rPr lang="en-US" b="0" dirty="0"/>
              <a:t>On the right, you’ll see our project structure. We’re using Node.js, with </a:t>
            </a:r>
            <a:r>
              <a:rPr lang="en-US" b="0" dirty="0" err="1"/>
              <a:t>package.json</a:t>
            </a:r>
            <a:r>
              <a:rPr lang="en-US" b="0" dirty="0"/>
              <a:t> and package-</a:t>
            </a:r>
            <a:r>
              <a:rPr lang="en-US" b="0" dirty="0" err="1"/>
              <a:t>lock.json</a:t>
            </a:r>
            <a:r>
              <a:rPr lang="en-US" b="0" dirty="0"/>
              <a:t> managing dependencies. The </a:t>
            </a:r>
            <a:r>
              <a:rPr lang="en-US" b="0" dirty="0" err="1"/>
              <a:t>scratch_n_spin_db.sql</a:t>
            </a:r>
            <a:r>
              <a:rPr lang="en-US" b="0" dirty="0"/>
              <a:t> file defines our MySQL schema, and server.js runs the server. We also have a separate file for database connections, using a connection pool for efficiency. We built this by first designing the database, then setting up connections, and finally creating the API routes.</a:t>
            </a:r>
          </a:p>
          <a:p>
            <a:endParaRPr lang="en-US" b="0" dirty="0"/>
          </a:p>
          <a:p>
            <a:r>
              <a:rPr lang="en-US" b="1" dirty="0"/>
              <a:t>Key Points to Cover:</a:t>
            </a:r>
            <a:endParaRPr lang="en-US" dirty="0"/>
          </a:p>
          <a:p>
            <a:pPr marL="171450" indent="-171450">
              <a:buFont typeface="Arial"/>
              <a:buChar char="•"/>
            </a:pPr>
            <a:r>
              <a:rPr lang="en-US" b="1" dirty="0"/>
              <a:t>Technologies:</a:t>
            </a:r>
            <a:r>
              <a:rPr lang="en-US" dirty="0"/>
              <a:t> </a:t>
            </a:r>
            <a:endParaRPr lang="en-US" dirty="0">
              <a:ea typeface="Calibri"/>
              <a:cs typeface="Calibri"/>
            </a:endParaRPr>
          </a:p>
          <a:p>
            <a:pPr marL="628650" lvl="1" indent="-171450">
              <a:buFont typeface="Arial"/>
              <a:buChar char="•"/>
            </a:pPr>
            <a:r>
              <a:rPr lang="en-US" dirty="0"/>
              <a:t>API-k: API endpoints using Node.js and Express.</a:t>
            </a:r>
            <a:endParaRPr lang="en-US" dirty="0">
              <a:ea typeface="Calibri"/>
              <a:cs typeface="Calibri"/>
            </a:endParaRPr>
          </a:p>
          <a:p>
            <a:pPr marL="628650" lvl="1" indent="-171450">
              <a:buFont typeface="Arial"/>
              <a:buChar char="•"/>
            </a:pPr>
            <a:r>
              <a:rPr lang="en-US" dirty="0" err="1"/>
              <a:t>Kapszolat</a:t>
            </a:r>
            <a:r>
              <a:rPr lang="en-US" dirty="0"/>
              <a:t>: Database connection management with a connection pool.</a:t>
            </a:r>
            <a:endParaRPr lang="en-US" dirty="0">
              <a:ea typeface="Calibri"/>
              <a:cs typeface="Calibri"/>
            </a:endParaRPr>
          </a:p>
          <a:p>
            <a:pPr marL="628650" lvl="1" indent="-171450">
              <a:buFont typeface="Arial"/>
              <a:buChar char="•"/>
            </a:pPr>
            <a:r>
              <a:rPr lang="en-US" dirty="0" err="1"/>
              <a:t>Lekérdezések</a:t>
            </a:r>
            <a:r>
              <a:rPr lang="en-US" dirty="0"/>
              <a:t>: SQL queries, like the one in the GET /genres endpoint.</a:t>
            </a:r>
            <a:endParaRPr lang="en-US" dirty="0">
              <a:ea typeface="Calibri"/>
              <a:cs typeface="Calibri"/>
            </a:endParaRPr>
          </a:p>
          <a:p>
            <a:pPr marL="628650" lvl="1" indent="-171450">
              <a:buFont typeface="Arial"/>
              <a:buChar char="•"/>
            </a:pPr>
            <a:r>
              <a:rPr lang="en-US" dirty="0"/>
              <a:t>MySQL: Our database for storing structured data.</a:t>
            </a:r>
            <a:endParaRPr lang="en-US" dirty="0">
              <a:ea typeface="Calibri"/>
              <a:cs typeface="Calibri"/>
            </a:endParaRPr>
          </a:p>
          <a:p>
            <a:pPr marL="171450" indent="-171450">
              <a:buFont typeface="Arial"/>
              <a:buChar char="•"/>
            </a:pPr>
            <a:r>
              <a:rPr lang="en-US" b="1" dirty="0"/>
              <a:t>Code Snippet (Left Side):</a:t>
            </a:r>
            <a:r>
              <a:rPr lang="en-US" dirty="0"/>
              <a:t> </a:t>
            </a:r>
            <a:endParaRPr lang="en-US" dirty="0">
              <a:ea typeface="Calibri"/>
              <a:cs typeface="Calibri"/>
            </a:endParaRPr>
          </a:p>
          <a:p>
            <a:pPr marL="628650" lvl="1" indent="-171450">
              <a:buFont typeface="Arial"/>
              <a:buChar char="•"/>
            </a:pPr>
            <a:r>
              <a:rPr lang="en-US" dirty="0" err="1"/>
              <a:t>András</a:t>
            </a:r>
            <a:r>
              <a:rPr lang="en-US" dirty="0"/>
              <a:t>: Highlight the GET /genres endpoint—explain it fetches data like </a:t>
            </a:r>
            <a:r>
              <a:rPr lang="en-US" dirty="0" err="1"/>
              <a:t>vinyl_id</a:t>
            </a:r>
            <a:r>
              <a:rPr lang="en-US" dirty="0"/>
              <a:t> and genre from MySQL, returning JSON. Mention Express and error handling.</a:t>
            </a:r>
            <a:endParaRPr lang="en-US" dirty="0">
              <a:ea typeface="Calibri"/>
              <a:cs typeface="Calibri"/>
            </a:endParaRPr>
          </a:p>
          <a:p>
            <a:pPr marL="171450" indent="-171450">
              <a:buFont typeface="Arial"/>
              <a:buChar char="•"/>
            </a:pPr>
            <a:r>
              <a:rPr lang="en-US" b="1" dirty="0"/>
              <a:t>Project Structure (Right Side):</a:t>
            </a:r>
            <a:r>
              <a:rPr lang="en-US" dirty="0"/>
              <a:t> </a:t>
            </a:r>
            <a:endParaRPr lang="en-US" dirty="0">
              <a:ea typeface="Calibri"/>
              <a:cs typeface="Calibri"/>
            </a:endParaRPr>
          </a:p>
          <a:p>
            <a:pPr marL="628650" lvl="1" indent="-171450">
              <a:buFont typeface="Arial"/>
              <a:buChar char="•"/>
            </a:pPr>
            <a:r>
              <a:rPr lang="en-US" dirty="0"/>
              <a:t>Gergő: Point out </a:t>
            </a:r>
            <a:r>
              <a:rPr lang="en-US" dirty="0" err="1"/>
              <a:t>package.json</a:t>
            </a:r>
            <a:r>
              <a:rPr lang="en-US" dirty="0"/>
              <a:t>, </a:t>
            </a:r>
            <a:r>
              <a:rPr lang="en-US" dirty="0" err="1"/>
              <a:t>scratch_n_spin_db.sql</a:t>
            </a:r>
            <a:r>
              <a:rPr lang="en-US" dirty="0"/>
              <a:t> (database schema), and server.js (main server file). Mention the connection pool for efficient database access.</a:t>
            </a:r>
            <a:endParaRPr lang="en-US" dirty="0">
              <a:ea typeface="Calibri"/>
              <a:cs typeface="Calibri"/>
            </a:endParaRPr>
          </a:p>
          <a:p>
            <a:pPr marL="171450" indent="-171450">
              <a:buFont typeface="Arial"/>
              <a:buChar char="•"/>
            </a:pPr>
            <a:r>
              <a:rPr lang="en-US" b="1" dirty="0"/>
              <a:t>How We Built It:</a:t>
            </a:r>
            <a:r>
              <a:rPr lang="en-US" dirty="0"/>
              <a:t> </a:t>
            </a:r>
            <a:endParaRPr lang="en-US" dirty="0">
              <a:ea typeface="Calibri"/>
              <a:cs typeface="Calibri"/>
            </a:endParaRPr>
          </a:p>
          <a:p>
            <a:pPr marL="628650" lvl="1" indent="-171450">
              <a:buFont typeface="Arial"/>
              <a:buChar char="•"/>
            </a:pPr>
            <a:r>
              <a:rPr lang="en-US" dirty="0" err="1"/>
              <a:t>András</a:t>
            </a:r>
            <a:r>
              <a:rPr lang="en-US" dirty="0"/>
              <a:t>: We focused on secure API design with Express.</a:t>
            </a:r>
            <a:endParaRPr lang="en-US" dirty="0">
              <a:ea typeface="Calibri"/>
              <a:cs typeface="Calibri"/>
            </a:endParaRPr>
          </a:p>
          <a:p>
            <a:pPr marL="628650" lvl="1" indent="-171450">
              <a:buFont typeface="Arial"/>
              <a:buChar char="•"/>
            </a:pPr>
            <a:r>
              <a:rPr lang="en-US" dirty="0"/>
              <a:t>Gergő: We started with the database schema, then added connections and routes, testing at each step.</a:t>
            </a:r>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9</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Calibri"/>
            </a:endParaRPr>
          </a:p>
          <a:p>
            <a:r>
              <a:rPr lang="en-US" b="1" dirty="0" err="1"/>
              <a:t>Benedek</a:t>
            </a:r>
            <a:r>
              <a:rPr lang="en-US" b="1" dirty="0"/>
              <a:t>:</a:t>
            </a:r>
            <a:br>
              <a:rPr lang="en-US" b="1" dirty="0">
                <a:cs typeface="+mn-lt"/>
              </a:rPr>
            </a:br>
            <a:r>
              <a:rPr lang="en-US" b="1" dirty="0"/>
              <a:t> </a:t>
            </a:r>
            <a:r>
              <a:rPr lang="en-US" b="0" dirty="0"/>
              <a:t>Let’s explore the pages of our “Scratch ‘n’ Spin” website, starting with the Main Page, shown in the top right screenshot. </a:t>
            </a:r>
          </a:p>
          <a:p>
            <a:r>
              <a:rPr lang="en-US" b="0" dirty="0"/>
              <a:t>It’s the core of our site, where users can browse a vinyl record catalog focused on metalcore, featuring albums like “Bring Me The Horizon” and “Architects,” priced at $25-$32.</a:t>
            </a:r>
          </a:p>
          <a:p>
            <a:r>
              <a:rPr lang="en-US" b="0" dirty="0"/>
              <a:t> Users can view album details, add items to their cart, and navigate easily using the top bar with links to Home, Contact, and Sign In.</a:t>
            </a:r>
            <a:endParaRPr lang="en-US" b="0" dirty="0">
              <a:ea typeface="Calibri"/>
              <a:cs typeface="Calibri"/>
            </a:endParaRPr>
          </a:p>
          <a:p>
            <a:endParaRPr lang="en-US" b="1" dirty="0"/>
          </a:p>
          <a:p>
            <a:r>
              <a:rPr lang="en-US" b="1" dirty="0" err="1"/>
              <a:t>András</a:t>
            </a:r>
            <a:r>
              <a:rPr lang="en-US" b="1" dirty="0"/>
              <a:t>:</a:t>
            </a:r>
            <a:br>
              <a:rPr lang="en-US" b="1" dirty="0">
                <a:cs typeface="+mn-lt"/>
              </a:rPr>
            </a:br>
            <a:r>
              <a:rPr lang="en-US" b="0" dirty="0"/>
              <a:t> Next, the About Page, in the top left screenshot, introduces “Scratch ‘n’ Spin” with a welcoming header, “</a:t>
            </a:r>
            <a:r>
              <a:rPr lang="en-US" b="0" dirty="0" err="1"/>
              <a:t>Üdvözlünk</a:t>
            </a:r>
            <a:r>
              <a:rPr lang="en-US" b="0" dirty="0"/>
              <a:t> </a:t>
            </a:r>
            <a:r>
              <a:rPr lang="en-US" b="0" dirty="0" err="1"/>
              <a:t>az</a:t>
            </a:r>
            <a:r>
              <a:rPr lang="en-US" b="0" dirty="0"/>
              <a:t> </a:t>
            </a:r>
            <a:r>
              <a:rPr lang="en-US" b="0" dirty="0" err="1"/>
              <a:t>Oldalon</a:t>
            </a:r>
            <a:r>
              <a:rPr lang="en-US" b="0" dirty="0"/>
              <a:t>!” (Welcome!). </a:t>
            </a:r>
          </a:p>
          <a:p>
            <a:r>
              <a:rPr lang="en-US" b="0" dirty="0"/>
              <a:t>It explains our mission to connect music lovers with rare </a:t>
            </a:r>
            <a:r>
              <a:rPr lang="en-US" b="0" dirty="0" err="1"/>
              <a:t>vinyls</a:t>
            </a:r>
            <a:r>
              <a:rPr lang="en-US" b="0" dirty="0"/>
              <a:t> through sections like “Mi a </a:t>
            </a:r>
            <a:r>
              <a:rPr lang="en-US" b="0" dirty="0" err="1"/>
              <a:t>Küldetésünk</a:t>
            </a:r>
            <a:r>
              <a:rPr lang="en-US" b="0" dirty="0"/>
              <a:t>?” (Our Mission) and “</a:t>
            </a:r>
            <a:r>
              <a:rPr lang="en-US" b="0" dirty="0" err="1"/>
              <a:t>Miért</a:t>
            </a:r>
            <a:r>
              <a:rPr lang="en-US" b="0" dirty="0"/>
              <a:t> a Scratch ‘n’ Spin?” (Why Us?).</a:t>
            </a:r>
          </a:p>
          <a:p>
            <a:r>
              <a:rPr lang="en-US" b="0" dirty="0"/>
              <a:t> Users can learn about the platform’s values and follow us on social media via icons like Instagram and </a:t>
            </a:r>
            <a:r>
              <a:rPr lang="en-US" b="0" dirty="0" err="1"/>
              <a:t>TikTok</a:t>
            </a:r>
            <a:r>
              <a:rPr lang="en-US" b="0" dirty="0"/>
              <a:t> at the bottom, building trust and community connection.</a:t>
            </a:r>
            <a:endParaRPr lang="en-US" b="0" dirty="0">
              <a:ea typeface="Calibri"/>
              <a:cs typeface="Calibri"/>
            </a:endParaRPr>
          </a:p>
          <a:p>
            <a:endParaRPr lang="en-US" b="1" dirty="0"/>
          </a:p>
          <a:p>
            <a:r>
              <a:rPr lang="en-US" b="1" dirty="0"/>
              <a:t>Gergő:</a:t>
            </a:r>
            <a:br>
              <a:rPr lang="en-US" b="1" dirty="0">
                <a:cs typeface="+mn-lt"/>
              </a:rPr>
            </a:br>
            <a:r>
              <a:rPr lang="en-US" b="0" dirty="0"/>
              <a:t> Lastly, the Sign In and Sign Up pages, shown in the bottom screenshots, handle user access. </a:t>
            </a:r>
          </a:p>
          <a:p>
            <a:r>
              <a:rPr lang="en-US" b="0" dirty="0"/>
              <a:t>The Sign In page (bottom left) has a simple form for email and password with a “</a:t>
            </a:r>
            <a:r>
              <a:rPr lang="en-US" b="0" dirty="0" err="1"/>
              <a:t>Bejelentkezés</a:t>
            </a:r>
            <a:r>
              <a:rPr lang="en-US" b="0" dirty="0"/>
              <a:t>” (Sign In) button to log in. </a:t>
            </a:r>
          </a:p>
          <a:p>
            <a:r>
              <a:rPr lang="en-US" b="0" dirty="0"/>
              <a:t>The Sign Up page (bottom right) lets new users register with their name, email, and password, using a “</a:t>
            </a:r>
            <a:r>
              <a:rPr lang="en-US" b="0" dirty="0" err="1"/>
              <a:t>Regisztráció</a:t>
            </a:r>
            <a:r>
              <a:rPr lang="en-US" b="0" dirty="0"/>
              <a:t>” (Sign Up) button. Both pages are clean, with the same navigation bar for consistency, allowing users to securely join and explore our vinyl collection.</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10</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2025. 04. 14.</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2025. 04. 14.</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2025. 04. 14.</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2025. 04. 14.</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a:solidFill>
                  <a:schemeClr val="bg1"/>
                </a:solidFill>
              </a:rPr>
              <a:t>Pages</a:t>
            </a:r>
            <a:endParaRPr lang="en-US" sz="4800" kern="120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898018" y="3817297"/>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C8FCE4D9-5A27-728B-BEA7-87905C576F16}"/>
              </a:ext>
            </a:extLst>
          </p:cNvPr>
          <p:cNvPicPr>
            <a:picLocks noChangeAspect="1"/>
          </p:cNvPicPr>
          <p:nvPr/>
        </p:nvPicPr>
        <p:blipFill>
          <a:blip r:embed="rId4"/>
          <a:stretch>
            <a:fillRect/>
          </a:stretch>
        </p:blipFill>
        <p:spPr>
          <a:xfrm>
            <a:off x="774617" y="3819463"/>
            <a:ext cx="3477986" cy="23561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5"/>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dirty="0">
                <a:solidFill>
                  <a:schemeClr val="bg1"/>
                </a:solidFill>
                <a:latin typeface="Times New Roman"/>
                <a:cs typeface="Times New Roman"/>
              </a:rPr>
              <a:t>Unit </a:t>
            </a:r>
            <a:r>
              <a:rPr lang="hu-HU" dirty="0" err="1">
                <a:solidFill>
                  <a:schemeClr val="bg1"/>
                </a:solidFill>
                <a:latin typeface="Times New Roman"/>
                <a:cs typeface="Times New Roman"/>
              </a:rPr>
              <a:t>Tests</a:t>
            </a:r>
            <a:endParaRPr lang="en-US"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Error</a:t>
            </a:r>
            <a:r>
              <a:rPr lang="hu-HU" dirty="0">
                <a:solidFill>
                  <a:schemeClr val="bg1"/>
                </a:solidFill>
                <a:latin typeface="Times New Roman"/>
                <a:cs typeface="Times New Roman"/>
              </a:rPr>
              <a:t> </a:t>
            </a:r>
            <a:r>
              <a:rPr lang="hu-HU" dirty="0" err="1">
                <a:solidFill>
                  <a:schemeClr val="bg1"/>
                </a:solidFill>
                <a:latin typeface="Times New Roman"/>
                <a:cs typeface="Times New Roman"/>
              </a:rPr>
              <a:t>note</a:t>
            </a:r>
            <a:endParaRPr lang="hu-HU"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Functional</a:t>
            </a:r>
            <a:r>
              <a:rPr lang="hu-HU" dirty="0">
                <a:solidFill>
                  <a:schemeClr val="bg1"/>
                </a:solidFill>
                <a:latin typeface="Times New Roman"/>
                <a:cs typeface="Times New Roman"/>
              </a:rPr>
              <a:t> Test</a:t>
            </a:r>
          </a:p>
          <a:p>
            <a:pPr marL="285750" indent="-285750">
              <a:buFont typeface="Arial"/>
              <a:buChar char="•"/>
            </a:pPr>
            <a:endParaRPr lang="en-US" dirty="0">
              <a:solidFill>
                <a:schemeClr val="bg1"/>
              </a:solidFill>
              <a:latin typeface="Times New Roman"/>
              <a:cs typeface="Times New Roman"/>
            </a:endParaRPr>
          </a:p>
        </p:txBody>
      </p:sp>
    </p:spTree>
    <p:extLst>
      <p:ext uri="{BB962C8B-B14F-4D97-AF65-F5344CB8AC3E}">
        <p14:creationId xmlns:p14="http://schemas.microsoft.com/office/powerpoint/2010/main" val="11125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a:solidFill>
                  <a:srgbClr val="111111"/>
                </a:solidFill>
                <a:latin typeface="Roboto"/>
                <a:ea typeface="Roboto"/>
                <a:cs typeface="Roboto"/>
              </a:rPr>
              <a:t>Custom vinyl (full)</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More Admin Interface</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Creating an application</a:t>
            </a:r>
          </a:p>
          <a:p>
            <a:r>
              <a:rPr lang="en-US" sz="1400">
                <a:solidFill>
                  <a:srgbClr val="111111"/>
                </a:solidFill>
                <a:latin typeface="Roboto"/>
                <a:ea typeface="Roboto"/>
                <a:cs typeface="Roboto"/>
              </a:rPr>
              <a:t>International transport</a:t>
            </a:r>
            <a:br>
              <a:rPr lang="en-US" sz="1400">
                <a:latin typeface="Roboto"/>
                <a:ea typeface="Roboto"/>
                <a:cs typeface="Roboto"/>
              </a:rPr>
            </a:br>
            <a:br>
              <a:rPr lang="en-US" sz="1400">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endParaRPr lang="en-US" sz="140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err="1">
                <a:solidFill>
                  <a:schemeClr val="tx2"/>
                </a:solidFill>
                <a:latin typeface="Times New Roman"/>
                <a:cs typeface="Times New Roman"/>
              </a:rPr>
              <a:t>Probléma</a:t>
            </a:r>
            <a:r>
              <a:rPr lang="en-US" sz="1800" b="1">
                <a:solidFill>
                  <a:schemeClr val="tx2"/>
                </a:solidFill>
                <a:latin typeface="Times New Roman"/>
                <a:cs typeface="Times New Roman"/>
              </a:rPr>
              <a:t>: </a:t>
            </a:r>
          </a:p>
          <a:p>
            <a:r>
              <a:rPr lang="en-US" sz="1800" err="1">
                <a:solidFill>
                  <a:schemeClr val="tx2"/>
                </a:solidFill>
                <a:latin typeface="Times New Roman"/>
                <a:cs typeface="Times New Roman"/>
              </a:rPr>
              <a:t>Nincs</a:t>
            </a:r>
            <a:r>
              <a:rPr lang="en-US" sz="1800">
                <a:solidFill>
                  <a:schemeClr val="tx2"/>
                </a:solidFill>
                <a:latin typeface="Times New Roman"/>
                <a:cs typeface="Times New Roman"/>
              </a:rPr>
              <a:t> </a:t>
            </a:r>
            <a:r>
              <a:rPr lang="en-US" sz="1800" err="1">
                <a:solidFill>
                  <a:schemeClr val="tx2"/>
                </a:solidFill>
                <a:latin typeface="Times New Roman"/>
                <a:cs typeface="Times New Roman"/>
              </a:rPr>
              <a:t>folyamatosan</a:t>
            </a:r>
            <a:r>
              <a:rPr lang="en-US" sz="1800">
                <a:solidFill>
                  <a:schemeClr val="tx2"/>
                </a:solidFill>
                <a:latin typeface="Times New Roman"/>
                <a:cs typeface="Times New Roman"/>
              </a:rPr>
              <a:t> </a:t>
            </a:r>
            <a:r>
              <a:rPr lang="en-US" sz="1800" err="1">
                <a:solidFill>
                  <a:schemeClr val="tx2"/>
                </a:solidFill>
                <a:latin typeface="Times New Roman"/>
                <a:cs typeface="Times New Roman"/>
              </a:rPr>
              <a:t>frissülő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Egy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r>
              <a:rPr lang="en-US" sz="1800">
                <a:solidFill>
                  <a:schemeClr val="tx2"/>
                </a:solidFill>
                <a:latin typeface="Times New Roman"/>
                <a:cs typeface="Times New Roman"/>
              </a:rPr>
              <a:t> </a:t>
            </a:r>
            <a:r>
              <a:rPr lang="en-US" sz="1800" err="1">
                <a:solidFill>
                  <a:schemeClr val="tx2"/>
                </a:solidFill>
                <a:latin typeface="Times New Roman"/>
                <a:cs typeface="Times New Roman"/>
              </a:rPr>
              <a:t>sem</a:t>
            </a:r>
            <a:r>
              <a:rPr lang="en-US" sz="1800">
                <a:solidFill>
                  <a:schemeClr val="tx2"/>
                </a:solidFill>
                <a:latin typeface="Times New Roman"/>
                <a:cs typeface="Times New Roman"/>
              </a:rPr>
              <a:t> </a:t>
            </a:r>
            <a:r>
              <a:rPr lang="en-US" sz="1800" err="1">
                <a:solidFill>
                  <a:schemeClr val="tx2"/>
                </a:solidFill>
                <a:latin typeface="Times New Roman"/>
                <a:cs typeface="Times New Roman"/>
              </a:rPr>
              <a:t>értékesít</a:t>
            </a:r>
            <a:r>
              <a:rPr lang="en-US" sz="1800">
                <a:solidFill>
                  <a:schemeClr val="tx2"/>
                </a:solidFill>
                <a:latin typeface="Times New Roman"/>
                <a:cs typeface="Times New Roman"/>
              </a:rPr>
              <a:t> retro </a:t>
            </a:r>
            <a:r>
              <a:rPr lang="en-US" sz="1800" err="1">
                <a:solidFill>
                  <a:schemeClr val="tx2"/>
                </a:solidFill>
                <a:latin typeface="Times New Roman"/>
                <a:cs typeface="Times New Roman"/>
              </a:rPr>
              <a:t>lemezeket</a:t>
            </a:r>
            <a:r>
              <a:rPr lang="en-US" sz="1800">
                <a:solidFill>
                  <a:schemeClr val="tx2"/>
                </a:solidFill>
                <a:latin typeface="Times New Roman"/>
                <a:cs typeface="Times New Roman"/>
              </a:rPr>
              <a:t> </a:t>
            </a:r>
            <a:r>
              <a:rPr lang="en-US" sz="1800" err="1">
                <a:solidFill>
                  <a:schemeClr val="tx2"/>
                </a:solidFill>
                <a:latin typeface="Times New Roman"/>
                <a:cs typeface="Times New Roman"/>
              </a:rPr>
              <a:t>modernekig</a:t>
            </a:r>
            <a:endParaRPr lang="en-US" sz="1800">
              <a:solidFill>
                <a:schemeClr val="tx2"/>
              </a:solidFill>
              <a:latin typeface="Times New Roman"/>
              <a:cs typeface="Times New Roman"/>
            </a:endParaRPr>
          </a:p>
          <a:p>
            <a:endParaRPr lang="en-US" sz="1800">
              <a:solidFill>
                <a:schemeClr val="tx2"/>
              </a:solidFill>
              <a:latin typeface="Times New Roman"/>
              <a:cs typeface="Times New Roman"/>
            </a:endParaRPr>
          </a:p>
          <a:p>
            <a:pPr marL="0" indent="0">
              <a:buNone/>
            </a:pPr>
            <a:r>
              <a:rPr lang="en-US" sz="1800" b="1" err="1">
                <a:solidFill>
                  <a:schemeClr val="tx2"/>
                </a:solidFill>
                <a:latin typeface="Times New Roman"/>
                <a:cs typeface="Times New Roman"/>
              </a:rPr>
              <a:t>Megoldás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és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cél</a:t>
            </a:r>
            <a:r>
              <a:rPr lang="en-US" sz="1800" b="1">
                <a:solidFill>
                  <a:schemeClr val="tx2"/>
                </a:solidFill>
                <a:latin typeface="Times New Roman"/>
                <a:cs typeface="Times New Roman"/>
              </a:rPr>
              <a:t>:</a:t>
            </a:r>
          </a:p>
          <a:p>
            <a:r>
              <a:rPr lang="en-US" sz="1800">
                <a:solidFill>
                  <a:schemeClr val="tx2"/>
                </a:solidFill>
                <a:latin typeface="Times New Roman"/>
                <a:cs typeface="Times New Roman"/>
              </a:rPr>
              <a:t>A Scratch 'N Spin Records </a:t>
            </a:r>
            <a:r>
              <a:rPr lang="en-US" sz="1800" err="1">
                <a:solidFill>
                  <a:schemeClr val="tx2"/>
                </a:solidFill>
                <a:latin typeface="Times New Roman"/>
                <a:cs typeface="Times New Roman"/>
              </a:rPr>
              <a:t>összegyüjti</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a:t>
            </a:r>
            <a:r>
              <a:rPr lang="en-US" sz="1800" err="1">
                <a:solidFill>
                  <a:schemeClr val="tx2"/>
                </a:solidFill>
                <a:latin typeface="Times New Roman"/>
                <a:cs typeface="Times New Roman"/>
              </a:rPr>
              <a:t>összes</a:t>
            </a:r>
            <a:r>
              <a:rPr lang="en-US" sz="1800">
                <a:solidFill>
                  <a:schemeClr val="tx2"/>
                </a:solidFill>
                <a:latin typeface="Times New Roman"/>
                <a:cs typeface="Times New Roman"/>
              </a:rPr>
              <a:t> retro-modern </a:t>
            </a:r>
            <a:r>
              <a:rPr lang="en-US" sz="1800" err="1">
                <a:solidFill>
                  <a:schemeClr val="tx2"/>
                </a:solidFill>
                <a:latin typeface="Times New Roman"/>
                <a:cs typeface="Times New Roman"/>
              </a:rPr>
              <a:t>lemezt</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Genrek, </a:t>
            </a:r>
            <a:r>
              <a:rPr lang="en-US" sz="1800" err="1">
                <a:solidFill>
                  <a:schemeClr val="tx2"/>
                </a:solidFill>
                <a:latin typeface="Times New Roman"/>
                <a:cs typeface="Times New Roman"/>
              </a:rPr>
              <a:t>Műfajok</a:t>
            </a:r>
            <a:r>
              <a:rPr lang="en-US" sz="1800">
                <a:solidFill>
                  <a:schemeClr val="tx2"/>
                </a:solidFill>
                <a:latin typeface="Times New Roman"/>
                <a:cs typeface="Times New Roman"/>
              </a:rPr>
              <a:t> </a:t>
            </a:r>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1980s </a:t>
            </a:r>
            <a:r>
              <a:rPr lang="en-US" sz="1800" err="1">
                <a:solidFill>
                  <a:schemeClr val="tx2"/>
                </a:solidFill>
                <a:latin typeface="Times New Roman"/>
                <a:cs typeface="Times New Roman"/>
              </a:rPr>
              <a:t>évegik</a:t>
            </a:r>
            <a:r>
              <a:rPr lang="en-US" sz="1800">
                <a:solidFill>
                  <a:schemeClr val="tx2"/>
                </a:solidFill>
                <a:latin typeface="Times New Roman"/>
                <a:cs typeface="Times New Roman"/>
              </a:rPr>
              <a:t> </a:t>
            </a:r>
            <a:r>
              <a:rPr lang="en-US" sz="1800" err="1">
                <a:solidFill>
                  <a:schemeClr val="tx2"/>
                </a:solidFill>
                <a:latin typeface="Times New Roman"/>
                <a:cs typeface="Times New Roman"/>
              </a:rPr>
              <a:t>visszahaladnak</a:t>
            </a:r>
            <a:endParaRPr lang="en-US" sz="1800">
              <a:solidFill>
                <a:schemeClr val="tx2"/>
              </a:solidFill>
              <a:latin typeface="Times New Roman"/>
              <a:cs typeface="Times New Roman"/>
            </a:endParaRPr>
          </a:p>
          <a:p>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könnyen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kezelhető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felület</a:t>
            </a: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pic>
        <p:nvPicPr>
          <p:cNvPr id="5" name="Picture 4">
            <a:extLst>
              <a:ext uri="{FF2B5EF4-FFF2-40B4-BE49-F238E27FC236}">
                <a16:creationId xmlns:a16="http://schemas.microsoft.com/office/drawing/2014/main" id="{96E6DA0B-3973-52B6-25BA-2C4FCB40AE3B}"/>
              </a:ext>
            </a:extLst>
          </p:cNvPr>
          <p:cNvPicPr>
            <a:picLocks noChangeAspect="1"/>
          </p:cNvPicPr>
          <p:nvPr/>
        </p:nvPicPr>
        <p:blipFill>
          <a:blip r:embed="rId3"/>
          <a:srcRect t="35555" b="36582"/>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err="1">
                <a:latin typeface="Times New Roman"/>
                <a:cs typeface="Times New Roman"/>
              </a:rPr>
              <a:t>Jsonwebtoken</a:t>
            </a:r>
            <a:endParaRPr lang="en-US" sz="2000">
              <a:latin typeface="Times New Roman"/>
              <a:cs typeface="Times New Roman"/>
            </a:endParaRPr>
          </a:p>
          <a:p>
            <a:r>
              <a:rPr lang="en-US" sz="2000" err="1">
                <a:latin typeface="Times New Roman"/>
                <a:cs typeface="Times New Roman"/>
              </a:rPr>
              <a:t>Bcryptjs</a:t>
            </a:r>
            <a:endParaRPr lang="en-US" sz="2000">
              <a:latin typeface="Times New Roman"/>
              <a:cs typeface="Times New Roman"/>
            </a:endParaRPr>
          </a:p>
          <a:p>
            <a:r>
              <a:rPr lang="en-US" sz="2000">
                <a:latin typeface="Times New Roman"/>
                <a:cs typeface="Times New Roman"/>
              </a:rPr>
              <a:t>Cookie-parser</a:t>
            </a:r>
          </a:p>
          <a:p>
            <a:r>
              <a:rPr lang="en-US" sz="2000">
                <a:latin typeface="Times New Roman"/>
                <a:cs typeface="Times New Roman"/>
              </a:rPr>
              <a:t>Cors</a:t>
            </a:r>
          </a:p>
          <a:p>
            <a:r>
              <a:rPr lang="en-US" sz="2000">
                <a:latin typeface="Times New Roman"/>
                <a:cs typeface="Times New Roman"/>
              </a:rPr>
              <a:t>Express</a:t>
            </a:r>
          </a:p>
          <a:p>
            <a:r>
              <a:rPr lang="en-US" sz="2000">
                <a:latin typeface="Times New Roman"/>
                <a:cs typeface="Times New Roman"/>
              </a:rPr>
              <a:t>Mysql12</a:t>
            </a:r>
          </a:p>
          <a:p>
            <a:endParaRPr lang="en-US" sz="2000">
              <a:latin typeface="Times New Roman"/>
              <a:cs typeface="Times New Roman"/>
            </a:endParaRPr>
          </a:p>
          <a:p>
            <a:endParaRPr lang="en-US" sz="2000"/>
          </a:p>
        </p:txBody>
      </p:sp>
      <p:pic>
        <p:nvPicPr>
          <p:cNvPr id="4" name="Picture 3">
            <a:extLst>
              <a:ext uri="{FF2B5EF4-FFF2-40B4-BE49-F238E27FC236}">
                <a16:creationId xmlns:a16="http://schemas.microsoft.com/office/drawing/2014/main" id="{20D582A0-5BB6-5914-F6E8-6293819F7F79}"/>
              </a:ext>
            </a:extLst>
          </p:cNvPr>
          <p:cNvPicPr>
            <a:picLocks noChangeAspect="1"/>
          </p:cNvPicPr>
          <p:nvPr/>
        </p:nvPicPr>
        <p:blipFill>
          <a:blip r:embed="rId4"/>
          <a:srcRect l="9464" r="46370" b="-2"/>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pic>
        <p:nvPicPr>
          <p:cNvPr id="4" name="Picture 3">
            <a:extLst>
              <a:ext uri="{FF2B5EF4-FFF2-40B4-BE49-F238E27FC236}">
                <a16:creationId xmlns:a16="http://schemas.microsoft.com/office/drawing/2014/main" id="{9AB46BCC-039A-2899-25FF-6977C9755125}"/>
              </a:ext>
            </a:extLst>
          </p:cNvPr>
          <p:cNvPicPr>
            <a:picLocks noChangeAspect="1"/>
          </p:cNvPicPr>
          <p:nvPr/>
        </p:nvPicPr>
        <p:blipFill>
          <a:blip r:embed="rId3"/>
          <a:srcRect t="47715" b="22083"/>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a:latin typeface="Times New Roman"/>
                <a:ea typeface="+mn-lt"/>
                <a:cs typeface="+mn-lt"/>
              </a:rPr>
              <a:t>React-icons </a:t>
            </a:r>
          </a:p>
          <a:p>
            <a:r>
              <a:rPr lang="en-US" sz="2000">
                <a:latin typeface="Times New Roman"/>
                <a:ea typeface="+mn-lt"/>
                <a:cs typeface="+mn-lt"/>
              </a:rPr>
              <a:t>React-router-</a:t>
            </a:r>
            <a:r>
              <a:rPr lang="en-US" sz="2000" err="1">
                <a:latin typeface="Times New Roman"/>
                <a:ea typeface="+mn-lt"/>
                <a:cs typeface="+mn-lt"/>
              </a:rPr>
              <a:t>dom</a:t>
            </a:r>
            <a:endParaRPr lang="en-US" sz="2000">
              <a:latin typeface="Times New Roman"/>
              <a:ea typeface="+mn-lt"/>
              <a:cs typeface="+mn-lt"/>
            </a:endParaRPr>
          </a:p>
          <a:p>
            <a:r>
              <a:rPr lang="en-US" sz="2000">
                <a:latin typeface="Times New Roman"/>
                <a:ea typeface="+mn-lt"/>
                <a:cs typeface="+mn-lt"/>
              </a:rPr>
              <a:t>React-</a:t>
            </a:r>
            <a:r>
              <a:rPr lang="en-US" sz="2000" err="1">
                <a:latin typeface="Times New Roman"/>
                <a:ea typeface="+mn-lt"/>
                <a:cs typeface="+mn-lt"/>
              </a:rPr>
              <a:t>spotify</a:t>
            </a:r>
            <a:r>
              <a:rPr lang="en-US" sz="2000">
                <a:latin typeface="Times New Roman"/>
                <a:ea typeface="+mn-lt"/>
                <a:cs typeface="+mn-lt"/>
              </a:rPr>
              <a:t>-embed</a:t>
            </a:r>
          </a:p>
          <a:p>
            <a:r>
              <a:rPr lang="en-US" sz="2000">
                <a:latin typeface="Times New Roman"/>
                <a:ea typeface="+mn-lt"/>
                <a:cs typeface="+mn-lt"/>
              </a:rPr>
              <a:t>Bootstrap</a:t>
            </a:r>
          </a:p>
          <a:p>
            <a:r>
              <a:rPr lang="en-US" sz="2000">
                <a:latin typeface="Times New Roman"/>
                <a:ea typeface="+mn-lt"/>
                <a:cs typeface="+mn-lt"/>
              </a:rPr>
              <a:t>React-bootstrap</a:t>
            </a:r>
          </a:p>
          <a:p>
            <a:r>
              <a:rPr lang="en-US" sz="2000">
                <a:latin typeface="Times New Roman"/>
                <a:ea typeface="+mn-lt"/>
                <a:cs typeface="+mn-lt"/>
              </a:rPr>
              <a:t>React</a:t>
            </a:r>
          </a:p>
          <a:p>
            <a:endParaRPr lang="en-US" sz="2000">
              <a:latin typeface="Times New Roman"/>
            </a:endParaRPr>
          </a:p>
          <a:p>
            <a:endParaRPr lang="en-US" sz="2000"/>
          </a:p>
        </p:txBody>
      </p:sp>
      <p:pic>
        <p:nvPicPr>
          <p:cNvPr id="5" name="Picture 4">
            <a:extLst>
              <a:ext uri="{FF2B5EF4-FFF2-40B4-BE49-F238E27FC236}">
                <a16:creationId xmlns:a16="http://schemas.microsoft.com/office/drawing/2014/main" id="{680DF17E-1FCF-D4AF-B634-58303B17F32E}"/>
              </a:ext>
            </a:extLst>
          </p:cNvPr>
          <p:cNvPicPr>
            <a:picLocks noChangeAspect="1"/>
          </p:cNvPicPr>
          <p:nvPr/>
        </p:nvPicPr>
        <p:blipFill>
          <a:blip r:embed="rId4"/>
          <a:srcRect r="41429"/>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a:latin typeface="Times New Roman"/>
                <a:cs typeface="Times New Roman"/>
              </a:rPr>
              <a:t>Backend:</a:t>
            </a:r>
          </a:p>
          <a:p>
            <a:r>
              <a:rPr lang="en-US">
                <a:latin typeface="Times New Roman"/>
                <a:cs typeface="Times New Roman"/>
              </a:rPr>
              <a:t>MySQL</a:t>
            </a:r>
          </a:p>
          <a:p>
            <a:r>
              <a:rPr lang="en-US">
                <a:latin typeface="Times New Roman"/>
                <a:cs typeface="Times New Roman"/>
              </a:rPr>
              <a:t>JavaScript</a:t>
            </a:r>
          </a:p>
          <a:p>
            <a:r>
              <a:rPr lang="en-US">
                <a:latin typeface="Times New Roman"/>
                <a:cs typeface="Times New Roman"/>
              </a:rPr>
              <a:t>Postman</a:t>
            </a:r>
          </a:p>
          <a:p>
            <a:r>
              <a:rPr lang="en-US">
                <a:latin typeface="Times New Roman"/>
                <a:cs typeface="Times New Roman"/>
              </a:rPr>
              <a:t>XAMPP</a:t>
            </a:r>
          </a:p>
          <a:p>
            <a:r>
              <a:rPr lang="en-US">
                <a:latin typeface="Times New Roman"/>
                <a:cs typeface="Times New Roman"/>
              </a:rPr>
              <a:t>Visual Studio Code</a:t>
            </a:r>
          </a:p>
          <a:p>
            <a:endParaRPr lang="en-US"/>
          </a:p>
          <a:p>
            <a:endParaRPr lang="en-US"/>
          </a:p>
          <a:p>
            <a:pPr marL="0" indent="0">
              <a:buNone/>
            </a:pPr>
            <a:endParaRPr lang="en-US"/>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a:latin typeface="Times New Roman"/>
                <a:cs typeface="Times New Roman"/>
              </a:rPr>
              <a:t>Frontend</a:t>
            </a:r>
          </a:p>
          <a:p>
            <a:pPr marL="457200" indent="-457200"/>
            <a:r>
              <a:rPr lang="en-US">
                <a:latin typeface="Times New Roman"/>
                <a:cs typeface="Times New Roman"/>
              </a:rPr>
              <a:t>React</a:t>
            </a:r>
          </a:p>
          <a:p>
            <a:pPr marL="457200" indent="-457200"/>
            <a:r>
              <a:rPr lang="en-US">
                <a:latin typeface="Times New Roman"/>
                <a:cs typeface="Times New Roman"/>
              </a:rPr>
              <a:t>JavaScript</a:t>
            </a:r>
          </a:p>
          <a:p>
            <a:pPr marL="457200" indent="-457200"/>
            <a:r>
              <a:rPr lang="en-US">
                <a:latin typeface="Times New Roman"/>
                <a:cs typeface="Times New Roman"/>
              </a:rPr>
              <a:t>Visual Studio Code</a:t>
            </a:r>
          </a:p>
          <a:p>
            <a:pPr marL="457200" indent="-457200"/>
            <a:r>
              <a:rPr lang="en-US" err="1">
                <a:latin typeface="Times New Roman"/>
                <a:cs typeface="Times New Roman"/>
              </a:rPr>
              <a:t>BootStrap</a:t>
            </a:r>
            <a:endParaRPr lang="en-US">
              <a:latin typeface="Times New Roman"/>
              <a:cs typeface="Times New Roman"/>
            </a:endParaRPr>
          </a:p>
          <a:p>
            <a:pPr marL="457200" indent="-457200"/>
            <a:r>
              <a:rPr lang="en-US">
                <a:latin typeface="Times New Roman"/>
                <a:cs typeface="Times New Roman"/>
              </a:rPr>
              <a:t>Cascading Style Sheet(CSS)</a:t>
            </a:r>
          </a:p>
          <a:p>
            <a:pPr marL="457200" indent="-457200"/>
            <a:endParaRPr lang="en-US"/>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err="1">
                <a:solidFill>
                  <a:schemeClr val="bg1"/>
                </a:solidFill>
                <a:latin typeface="Times New Roman"/>
                <a:cs typeface="Times New Roman"/>
              </a:rPr>
              <a:t>Felhasznált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szoftverek</a:t>
            </a:r>
            <a:endParaRPr lang="en-US" sz="4800" b="1">
              <a:solidFill>
                <a:schemeClr val="bg1"/>
              </a:solidFill>
              <a:latin typeface="Times New Roman"/>
              <a:cs typeface="Times New Roman"/>
            </a:endParaRPr>
          </a:p>
          <a:p>
            <a:endParaRPr lang="en-US"/>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pic>
        <p:nvPicPr>
          <p:cNvPr id="5" name="Picture 4">
            <a:extLst>
              <a:ext uri="{FF2B5EF4-FFF2-40B4-BE49-F238E27FC236}">
                <a16:creationId xmlns:a16="http://schemas.microsoft.com/office/drawing/2014/main" id="{BBF28243-500F-95C9-5BB6-7979B7FB3997}"/>
              </a:ext>
            </a:extLst>
          </p:cNvPr>
          <p:cNvPicPr>
            <a:picLocks noChangeAspect="1"/>
          </p:cNvPicPr>
          <p:nvPr/>
        </p:nvPicPr>
        <p:blipFill>
          <a:blip r:embed="rId3"/>
          <a:stretch>
            <a:fillRect/>
          </a:stretch>
        </p:blipFill>
        <p:spPr>
          <a:xfrm>
            <a:off x="6806895" y="3094151"/>
            <a:ext cx="5280409" cy="360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pic>
        <p:nvPicPr>
          <p:cNvPr id="11" name="Content Placeholder 10">
            <a:extLst>
              <a:ext uri="{FF2B5EF4-FFF2-40B4-BE49-F238E27FC236}">
                <a16:creationId xmlns:a16="http://schemas.microsoft.com/office/drawing/2014/main" id="{919E3E76-D3BC-191E-EAC8-1AF92D6B03FC}"/>
              </a:ext>
            </a:extLst>
          </p:cNvPr>
          <p:cNvPicPr>
            <a:picLocks noGrp="1" noChangeAspect="1"/>
          </p:cNvPicPr>
          <p:nvPr>
            <p:ph idx="1"/>
          </p:nvPr>
        </p:nvPicPr>
        <p:blipFill>
          <a:blip r:embed="rId4"/>
          <a:stretch>
            <a:fillRect/>
          </a:stretch>
        </p:blipFill>
        <p:spPr>
          <a:xfrm>
            <a:off x="7823413" y="448713"/>
            <a:ext cx="3236272" cy="1949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6" name="Picture 5">
            <a:extLst>
              <a:ext uri="{FF2B5EF4-FFF2-40B4-BE49-F238E27FC236}">
                <a16:creationId xmlns:a16="http://schemas.microsoft.com/office/drawing/2014/main" id="{80536AFE-62A1-B168-B189-021E73EC28B6}"/>
              </a:ext>
            </a:extLst>
          </p:cNvPr>
          <p:cNvPicPr>
            <a:picLocks noChangeAspect="1"/>
          </p:cNvPicPr>
          <p:nvPr/>
        </p:nvPicPr>
        <p:blipFill>
          <a:blip r:embed="rId5"/>
          <a:stretch>
            <a:fillRect/>
          </a:stretch>
        </p:blipFill>
        <p:spPr>
          <a:xfrm>
            <a:off x="191844" y="111773"/>
            <a:ext cx="5128359" cy="4006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54E99ED-E458-F972-893A-02D941954A7A}"/>
              </a:ext>
            </a:extLst>
          </p:cNvPr>
          <p:cNvPicPr>
            <a:picLocks noChangeAspect="1"/>
          </p:cNvPicPr>
          <p:nvPr/>
        </p:nvPicPr>
        <p:blipFill>
          <a:blip r:embed="rId3"/>
          <a:stretch>
            <a:fillRect/>
          </a:stretch>
        </p:blipFill>
        <p:spPr>
          <a:xfrm>
            <a:off x="6746585" y="3737779"/>
            <a:ext cx="5266168" cy="3121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a:solidFill>
                  <a:schemeClr val="bg1"/>
                </a:solidFill>
                <a:latin typeface="Times New Roman"/>
                <a:cs typeface="Times New Roman"/>
              </a:rPr>
              <a:t>Frontend</a:t>
            </a:r>
          </a:p>
        </p:txBody>
      </p:sp>
      <p:pic>
        <p:nvPicPr>
          <p:cNvPr id="4" name="Content Placeholder 3">
            <a:extLst>
              <a:ext uri="{FF2B5EF4-FFF2-40B4-BE49-F238E27FC236}">
                <a16:creationId xmlns:a16="http://schemas.microsoft.com/office/drawing/2014/main" id="{E9D35BC6-7DF6-79A9-30AB-11CC8B3EE80B}"/>
              </a:ext>
            </a:extLst>
          </p:cNvPr>
          <p:cNvPicPr>
            <a:picLocks noChangeAspect="1"/>
          </p:cNvPicPr>
          <p:nvPr/>
        </p:nvPicPr>
        <p:blipFill>
          <a:blip r:embed="rId4"/>
          <a:stretch>
            <a:fillRect/>
          </a:stretch>
        </p:blipFill>
        <p:spPr>
          <a:xfrm>
            <a:off x="348250" y="146870"/>
            <a:ext cx="2840353" cy="3429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662DE46-2CF9-37D6-B424-CD8048A599D3}"/>
              </a:ext>
            </a:extLst>
          </p:cNvPr>
          <p:cNvPicPr>
            <a:picLocks noChangeAspect="1"/>
          </p:cNvPicPr>
          <p:nvPr/>
        </p:nvPicPr>
        <p:blipFill>
          <a:blip r:embed="rId5"/>
          <a:stretch>
            <a:fillRect/>
          </a:stretch>
        </p:blipFill>
        <p:spPr>
          <a:xfrm>
            <a:off x="3566639" y="1547303"/>
            <a:ext cx="2909265" cy="34299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a:solidFill>
                  <a:schemeClr val="bg1"/>
                </a:solidFill>
                <a:latin typeface="Times New Roman"/>
                <a:cs typeface="Times New Roman"/>
              </a:rPr>
              <a:t>React</a:t>
            </a:r>
          </a:p>
          <a:p>
            <a:r>
              <a:rPr lang="en-US">
                <a:solidFill>
                  <a:schemeClr val="bg1"/>
                </a:solidFill>
                <a:latin typeface="Times New Roman"/>
                <a:cs typeface="Times New Roman"/>
              </a:rPr>
              <a:t>Bootstrap</a:t>
            </a:r>
          </a:p>
          <a:p>
            <a:r>
              <a:rPr lang="en-US">
                <a:solidFill>
                  <a:schemeClr val="bg1"/>
                </a:solidFill>
                <a:latin typeface="Times New Roman"/>
                <a:cs typeface="Times New Roman"/>
              </a:rPr>
              <a:t>Axios</a:t>
            </a:r>
          </a:p>
          <a:p>
            <a:endParaRPr lang="en-US">
              <a:solidFill>
                <a:schemeClr val="bg1"/>
              </a:solidFill>
            </a:endParaRPr>
          </a:p>
        </p:txBody>
      </p:sp>
    </p:spTree>
    <p:extLst>
      <p:ext uri="{BB962C8B-B14F-4D97-AF65-F5344CB8AC3E}">
        <p14:creationId xmlns:p14="http://schemas.microsoft.com/office/powerpoint/2010/main" val="203069541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3100</Words>
  <Application>Microsoft Office PowerPoint</Application>
  <PresentationFormat>Szélesvásznú</PresentationFormat>
  <Paragraphs>232</Paragraphs>
  <Slides>14</Slides>
  <Notes>13</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14</vt:i4>
      </vt:variant>
    </vt:vector>
  </HeadingPairs>
  <TitlesOfParts>
    <vt:vector size="21" baseType="lpstr">
      <vt:lpstr>Aptos</vt:lpstr>
      <vt:lpstr>Aptos Display</vt:lpstr>
      <vt:lpstr>Arial</vt:lpstr>
      <vt:lpstr>Calibri</vt:lpstr>
      <vt:lpstr>Roboto</vt:lpstr>
      <vt:lpstr>Times New Roman</vt:lpstr>
      <vt:lpstr>Office-téma</vt:lpstr>
      <vt:lpstr>Scratch 'N Spin Records</vt:lpstr>
      <vt:lpstr>Bevezetés</vt:lpstr>
      <vt:lpstr>Feladat kiosztás</vt:lpstr>
      <vt:lpstr>Backend modulok</vt:lpstr>
      <vt:lpstr>Frontend modulok</vt:lpstr>
      <vt:lpstr>PowerPoint-bemutató</vt:lpstr>
      <vt:lpstr>Dokumentáció</vt:lpstr>
      <vt:lpstr>Backend</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 'N Spin Records</dc:title>
  <dc:creator/>
  <cp:lastModifiedBy>Oláh Gergő 397</cp:lastModifiedBy>
  <cp:revision>20</cp:revision>
  <dcterms:created xsi:type="dcterms:W3CDTF">2025-03-28T09:05:10Z</dcterms:created>
  <dcterms:modified xsi:type="dcterms:W3CDTF">2025-04-14T12:59:51Z</dcterms:modified>
</cp:coreProperties>
</file>